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ink/ink3.xml" ContentType="application/inkml+xml"/>
  <Override PartName="/ppt/ink/ink4.xml" ContentType="application/inkml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90" r:id="rId3"/>
    <p:sldId id="281" r:id="rId4"/>
    <p:sldId id="271" r:id="rId5"/>
    <p:sldId id="297" r:id="rId6"/>
    <p:sldId id="293" r:id="rId7"/>
    <p:sldId id="295" r:id="rId8"/>
    <p:sldId id="291" r:id="rId9"/>
    <p:sldId id="289" r:id="rId10"/>
    <p:sldId id="294" r:id="rId11"/>
    <p:sldId id="268" r:id="rId12"/>
    <p:sldId id="264" r:id="rId13"/>
    <p:sldId id="272" r:id="rId14"/>
  </p:sldIdLst>
  <p:sldSz cx="24382413" cy="13716000"/>
  <p:notesSz cx="6858000" cy="9144000"/>
  <p:embeddedFontLst>
    <p:embeddedFont>
      <p:font typeface="Tahoma" panose="020B0604030504040204" pitchFamily="34" charset="0"/>
      <p:regular r:id="rId17"/>
      <p:bold r:id="rId18"/>
    </p:embeddedFont>
    <p:embeddedFont>
      <p:font typeface="TT Norms Pro" panose="020B0103030101020204" pitchFamily="34" charset="0"/>
      <p:regular r:id="rId19"/>
      <p:bold r:id="rId20"/>
      <p:italic r:id="rId21"/>
      <p:boldItalic r:id="rId22"/>
    </p:embeddedFont>
    <p:embeddedFont>
      <p:font typeface="TT Norms Pro Medium" panose="020B0103030101020204" pitchFamily="34" charset="0"/>
      <p:regular r:id="rId23"/>
      <p:italic r:id="rId24"/>
    </p:embeddedFont>
  </p:embeddedFontLst>
  <p:custDataLst>
    <p:tags r:id="rId25"/>
  </p:custDataLst>
  <p:defaultTextStyle>
    <a:defPPr>
      <a:defRPr lang="ru-RU"/>
    </a:defPPr>
    <a:lvl1pPr marL="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6" userDrawn="1">
          <p15:clr>
            <a:srgbClr val="A4A3A4"/>
          </p15:clr>
        </p15:guide>
        <p15:guide id="2" pos="151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18" autoAdjust="0"/>
    <p:restoredTop sz="96928" autoAdjust="0"/>
  </p:normalViewPr>
  <p:slideViewPr>
    <p:cSldViewPr snapToGrid="0" showGuides="1">
      <p:cViewPr varScale="1">
        <p:scale>
          <a:sx n="63" d="100"/>
          <a:sy n="63" d="100"/>
        </p:scale>
        <p:origin x="472" y="216"/>
      </p:cViewPr>
      <p:guideLst>
        <p:guide orient="horz" pos="7926"/>
        <p:guide pos="1511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01" d="100"/>
          <a:sy n="101" d="100"/>
        </p:scale>
        <p:origin x="2508" y="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Локальная оценка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Время выполнения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8D-B145-AC4D-D069394E2B8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Метод Излучательности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Время выполнения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56.13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8D-B145-AC4D-D069394E2B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10810736"/>
        <c:axId val="310876944"/>
      </c:barChart>
      <c:catAx>
        <c:axId val="310810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10876944"/>
        <c:crosses val="autoZero"/>
        <c:auto val="1"/>
        <c:lblAlgn val="ctr"/>
        <c:lblOffset val="100"/>
        <c:noMultiLvlLbl val="0"/>
      </c:catAx>
      <c:valAx>
        <c:axId val="3108769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0810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результата в разные промежутки времени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Схожесть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Спустя 30 секунд</c:v>
                </c:pt>
                <c:pt idx="1">
                  <c:v>Спустя 400 секунд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100</c:v>
                </c:pt>
                <c:pt idx="1">
                  <c:v>99.71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A6-5D4A-A94A-8DF3EEA429D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Время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Спустя 30 секунд</c:v>
                </c:pt>
                <c:pt idx="1">
                  <c:v>Спустя 400 секунд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30</c:v>
                </c:pt>
                <c:pt idx="1">
                  <c:v>400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A6-5D4A-A94A-8DF3EEA429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2466320"/>
        <c:axId val="392468032"/>
      </c:barChart>
      <c:catAx>
        <c:axId val="392466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392468032"/>
        <c:crosses val="autoZero"/>
        <c:auto val="1"/>
        <c:lblAlgn val="ctr"/>
        <c:lblOffset val="100"/>
        <c:noMultiLvlLbl val="0"/>
      </c:catAx>
      <c:valAx>
        <c:axId val="392468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466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808A17A-1D4E-E9FD-BA4E-E965BD764E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/>
              <a:t>справа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5B9D1E1-BBC9-9BDB-E8F2-8CA024EF5B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B81132-01E9-DA42-93EA-C5D20E9CC39B}" type="datetimeFigureOut">
              <a:rPr lang="ru-RU" smtClean="0"/>
              <a:t>09.06.2024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5EAB915-9EF5-1B5B-418C-DC43433ABA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1877E54-6C0A-EED8-FDEF-D7565049CB0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4618D-423B-7846-855C-1F770EB9EC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37339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6-06T20:11:19.620"/>
    </inkml:context>
    <inkml:brush xml:id="br0">
      <inkml:brushProperty name="width" value="0.2" units="cm"/>
      <inkml:brushProperty name="height" value="0.2" units="cm"/>
      <inkml:brushProperty name="color" value="#091E64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6-06T20:11:26.203"/>
    </inkml:context>
    <inkml:brush xml:id="br0">
      <inkml:brushProperty name="width" value="0.2" units="cm"/>
      <inkml:brushProperty name="height" value="0.2" units="cm"/>
      <inkml:brushProperty name="color" value="#091E64"/>
    </inkml:brush>
  </inkml:definitions>
  <inkml:trace contextRef="#ctx0" brushRef="#br0">281 378 24575,'-11'39'0,"2"52"0,8-31 0,2 8 0,-1 5-640,0 19 1,0 5 0,0 2 639,0-22 0,0 1 0,0 0 0,0-2 0,0 19 0,0-2 0,0-7 0,0 11 0,0-10 309,0-29 1,0-7-310,0 10 316,0-32-316,0-29 0,0-21 0,0-22 983,-7-17-983,-1-18 0,-1-15 0,5 37 0,2-2 0,1-9 0,2-3 0,-1-6 0,0 0 0,0 2 0,0 1 0,0 11 0,0 4 0,0-20 0,0 31 0,0 20 0,0 7 0,0-3 0,0-5 0,0-24 0,0-22 0,0 24 0,0-2 0,0-1 0,0 1 0,0-34 0,0 24 0,0 29 0,0-7 0,-14-12 0,-7-21 0,-1 10 0,4 31 0,14 34 0,4 33 0,0 6 0,0 3 0,0 6 0,0 32 0,0-20 0,0 5 0,0 19 0,0 6-237,0-17 1,0 4-1,0 0 237,0 1 0,0 0 0,0-1 0,0-5 0,0-1 0,0-3 0,0 16 0,0-6 0,0-23 0,0-5 0,0 20 0,0-28 0,0-12 0,0 2 710,0 54-710,0-11 0,0 8 0,0-15 0,0 4 0,0 0 0,0 2 0,0 1 0,0-4 0,0 20 0,0-8 0,0-24 0,0-7 0,0 16 0,0-30 0,0-12 0,0 9 0,0 38 0,0-16 0,0 6 0,0 13 0,0 3 0,0-2 0,0-2 0,0-15 0,0-5 0,0 17 0,0-38 0,0-26 0,0-18 0,0-14 0,0-9 0,0-9 0,0-3 0,0 0 0,0 3 0,0 7 0,0 5 0,0-1 0,0-5 0,0-2 0,0 1 0,0 8 0,0 13 0,0 15 0,0 19 0,0 22 0,0 11 0,0 11 0,0 21 0,0 8 0,-1-21 0,1 2 0,1-1 0,0 0 0,0 0 0,1-5 0,1 6 0,0-8 0,3 21 0,2-42 0,-1-23 0,3-12 0,5-10 0,2-7 0,5-11 0,2-13 0,-2-5 0,-6 0 0,-7 8 0,-6 6 0,-2-2 0,-1 2 0,0 1 0,0 1 0,0 2 0,0 1 0,0-3 0,0-15 0,0-45 0,0 19 0,0-4 0,0-8 0,0 1 0,0 5 0,0 5 0,0-23 0,0 45 0,5 30 0,4 29 0,6 34 0,-3-7 0,0 6 0,4 15 0,0 3 0,1 2 0,0 0 0,0-5 0,0-5 0,8 26 0,-12-43 0,-5-25 0,-6-27 0,-2-22 0,0-15 0,0-50 0,1 17 0,-2-11 0,-1 4 0,-3-8 0,-1-4-563,-1 11 0,-1-3 1,-2-2-1,0 0 563,-2-7 0,0 0 0,-1-2 0,0 1 0,-1 2 0,-1-1 0,1 1 0,0 3-233,3 9 1,-1 2 0,2 1 0,1 3 232,-1-11 0,1 2 0,0 5 0,-3-16 0,0 8 0,1 20 0,-1 6 0,-1 12 0,-1 3 0,-10-35 2135,-1 11-2135,0 9 1045,2 6-1045,1-2 0,-1 1 0,0-5 0,-1 4 0,6 15 0,8 8 0,5 12 0,5-6 0,-1-17 0,1-10 0,0-22 0,0 2 0,0 11 0,0 20 0,0 33 0,0 24 0,12 29 0,19 43 0,-8-28 0,3 2 0,6 5 0,3-2 0,-3-5 0,0-4 0,20 20 0,-15-25 0,-12-20 0,1-11 0,7-18 0,20-18 0,17-15 0,11-13 0,2 2 0,-20 13 0,-21 11 0,-23 15 0,-14 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6-06T20:11:19.620"/>
    </inkml:context>
    <inkml:brush xml:id="br0">
      <inkml:brushProperty name="width" value="0.2" units="cm"/>
      <inkml:brushProperty name="height" value="0.2" units="cm"/>
      <inkml:brushProperty name="color" value="#091E64"/>
    </inkml:brush>
  </inkml:definitions>
  <inkml:trace contextRef="#ctx0" brushRef="#br0">0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6-06T20:11:26.203"/>
    </inkml:context>
    <inkml:brush xml:id="br0">
      <inkml:brushProperty name="width" value="0.2" units="cm"/>
      <inkml:brushProperty name="height" value="0.2" units="cm"/>
      <inkml:brushProperty name="color" value="#091E64"/>
    </inkml:brush>
  </inkml:definitions>
  <inkml:trace contextRef="#ctx0" brushRef="#br0">281 378 24575,'-11'39'0,"2"52"0,8-31 0,2 8 0,-1 5-640,0 19 1,0 5 0,0 2 639,0-22 0,0 1 0,0 0 0,0-2 0,0 19 0,0-2 0,0-7 0,0 11 0,0-10 309,0-29 1,0-7-310,0 10 316,0-32-316,0-29 0,0-21 0,0-22 983,-7-17-983,-1-18 0,-1-15 0,5 37 0,2-2 0,1-9 0,2-3 0,-1-6 0,0 0 0,0 2 0,0 1 0,0 11 0,0 4 0,0-20 0,0 31 0,0 20 0,0 7 0,0-3 0,0-5 0,0-24 0,0-22 0,0 24 0,0-2 0,0-1 0,0 1 0,0-34 0,0 24 0,0 29 0,0-7 0,-14-12 0,-7-21 0,-1 10 0,4 31 0,14 34 0,4 33 0,0 6 0,0 3 0,0 6 0,0 32 0,0-20 0,0 5 0,0 19 0,0 6-237,0-17 1,0 4-1,0 0 237,0 1 0,0 0 0,0-1 0,0-5 0,0-1 0,0-3 0,0 16 0,0-6 0,0-23 0,0-5 0,0 20 0,0-28 0,0-12 0,0 2 710,0 54-710,0-11 0,0 8 0,0-15 0,0 4 0,0 0 0,0 2 0,0 1 0,0-4 0,0 20 0,0-8 0,0-24 0,0-7 0,0 16 0,0-30 0,0-12 0,0 9 0,0 38 0,0-16 0,0 6 0,0 13 0,0 3 0,0-2 0,0-2 0,0-15 0,0-5 0,0 17 0,0-38 0,0-26 0,0-18 0,0-14 0,0-9 0,0-9 0,0-3 0,0 0 0,0 3 0,0 7 0,0 5 0,0-1 0,0-5 0,0-2 0,0 1 0,0 8 0,0 13 0,0 15 0,0 19 0,0 22 0,0 11 0,0 11 0,0 21 0,0 8 0,-1-21 0,1 2 0,1-1 0,0 0 0,0 0 0,1-5 0,1 6 0,0-8 0,3 21 0,2-42 0,-1-23 0,3-12 0,5-10 0,2-7 0,5-11 0,2-13 0,-2-5 0,-6 0 0,-7 8 0,-6 6 0,-2-2 0,-1 2 0,0 1 0,0 1 0,0 2 0,0 1 0,0-3 0,0-15 0,0-45 0,0 19 0,0-4 0,0-8 0,0 1 0,0 5 0,0 5 0,0-23 0,0 45 0,5 30 0,4 29 0,6 34 0,-3-7 0,0 6 0,4 15 0,0 3 0,1 2 0,0 0 0,0-5 0,0-5 0,8 26 0,-12-43 0,-5-25 0,-6-27 0,-2-22 0,0-15 0,0-50 0,1 17 0,-2-11 0,-1 4 0,-3-8 0,-1-4-563,-1 11 0,-1-3 1,-2-2-1,0 0 563,-2-7 0,0 0 0,-1-2 0,0 1 0,-1 2 0,-1-1 0,1 1 0,0 3-233,3 9 1,-1 2 0,2 1 0,1 3 232,-1-11 0,1 2 0,0 5 0,-3-16 0,0 8 0,1 20 0,-1 6 0,-1 12 0,-1 3 0,-10-35 2135,-1 11-2135,0 9 1045,2 6-1045,1-2 0,-1 1 0,0-5 0,-1 4 0,6 15 0,8 8 0,5 12 0,5-6 0,-1-17 0,1-10 0,0-22 0,0 2 0,0 11 0,0 20 0,0 33 0,0 24 0,12 29 0,19 43 0,-8-28 0,3 2 0,6 5 0,3-2 0,-3-5 0,0-4 0,20 20 0,-15-25 0,-12-20 0,1-11 0,7-18 0,20-18 0,17-15 0,11-13 0,2 2 0,-20 13 0,-21 11 0,-23 15 0,-14 5 0</inkml:trace>
</inkml:ink>
</file>

<file path=ppt/media/image1.jpg>
</file>

<file path=ppt/media/image10.png>
</file>

<file path=ppt/media/image11.jpg>
</file>

<file path=ppt/media/image12.png>
</file>

<file path=ppt/media/image13.png>
</file>

<file path=ppt/media/image14.gif>
</file>

<file path=ppt/media/image14.png>
</file>

<file path=ppt/media/image15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/>
              <a:t>справа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E627D-15EB-40F5-AEC0-AD078B3D9203}" type="datetimeFigureOut">
              <a:rPr lang="ru-RU" smtClean="0"/>
              <a:t>09.06.2024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FAC02-5901-4D7E-90A5-4DB54C8C6E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49623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 изменить картинку </a:t>
            </a:r>
          </a:p>
          <a:p>
            <a:r>
              <a:rPr lang="ru-RU" dirty="0"/>
              <a:t>Клик по изображению – сверху Формат – область выделения</a:t>
            </a:r>
          </a:p>
          <a:p>
            <a:r>
              <a:rPr lang="ru-RU" dirty="0"/>
              <a:t>Выбрать</a:t>
            </a:r>
            <a:r>
              <a:rPr lang="ru-RU" baseline="0" dirty="0"/>
              <a:t> Рисунок – можно удалить и вставить другой, правый клик по рисунку, переместить на задний план</a:t>
            </a:r>
            <a:endParaRPr lang="ru-RU" dirty="0"/>
          </a:p>
          <a:p>
            <a:r>
              <a:rPr lang="ru-RU" dirty="0"/>
              <a:t>Сверху формат – обрезка, обрезать как нужно, двигать картинку, чтобы получить нужное изображение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3</a:t>
            </a:fld>
            <a:endParaRPr lang="ru-RU"/>
          </a:p>
        </p:txBody>
      </p:sp>
      <p:sp>
        <p:nvSpPr>
          <p:cNvPr id="5" name="Верхний колонтитул 4">
            <a:extLst>
              <a:ext uri="{FF2B5EF4-FFF2-40B4-BE49-F238E27FC236}">
                <a16:creationId xmlns:a16="http://schemas.microsoft.com/office/drawing/2014/main" id="{73920AF7-4A14-1687-2487-91BEAD4E248E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ru-RU"/>
              <a:t>справа</a:t>
            </a:r>
          </a:p>
        </p:txBody>
      </p:sp>
    </p:spTree>
    <p:extLst>
      <p:ext uri="{BB962C8B-B14F-4D97-AF65-F5344CB8AC3E}">
        <p14:creationId xmlns:p14="http://schemas.microsoft.com/office/powerpoint/2010/main" val="659251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4</a:t>
            </a:fld>
            <a:endParaRPr lang="ru-RU"/>
          </a:p>
        </p:txBody>
      </p:sp>
      <p:sp>
        <p:nvSpPr>
          <p:cNvPr id="5" name="Верхний колонтитул 4">
            <a:extLst>
              <a:ext uri="{FF2B5EF4-FFF2-40B4-BE49-F238E27FC236}">
                <a16:creationId xmlns:a16="http://schemas.microsoft.com/office/drawing/2014/main" id="{360897DA-A4B2-F4DC-68E1-85449E8F0387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ru-RU"/>
              <a:t>справа</a:t>
            </a:r>
          </a:p>
        </p:txBody>
      </p:sp>
    </p:spTree>
    <p:extLst>
      <p:ext uri="{BB962C8B-B14F-4D97-AF65-F5344CB8AC3E}">
        <p14:creationId xmlns:p14="http://schemas.microsoft.com/office/powerpoint/2010/main" val="3365457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13</a:t>
            </a:fld>
            <a:endParaRPr lang="ru-RU"/>
          </a:p>
        </p:txBody>
      </p:sp>
      <p:sp>
        <p:nvSpPr>
          <p:cNvPr id="5" name="Верхний колонтитул 4">
            <a:extLst>
              <a:ext uri="{FF2B5EF4-FFF2-40B4-BE49-F238E27FC236}">
                <a16:creationId xmlns:a16="http://schemas.microsoft.com/office/drawing/2014/main" id="{FEAEE764-38C2-51A7-0DE3-839F99D07F08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ru-RU"/>
              <a:t>справа</a:t>
            </a:r>
          </a:p>
        </p:txBody>
      </p:sp>
    </p:spTree>
    <p:extLst>
      <p:ext uri="{BB962C8B-B14F-4D97-AF65-F5344CB8AC3E}">
        <p14:creationId xmlns:p14="http://schemas.microsoft.com/office/powerpoint/2010/main" val="371541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5185743"/>
            <a:ext cx="9952581" cy="3850681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9036424"/>
            <a:ext cx="9952581" cy="1999559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Фамилия Имя Отчество</a:t>
            </a:r>
            <a:br>
              <a:rPr lang="ru-RU" dirty="0"/>
            </a:br>
            <a:r>
              <a:rPr lang="ru-RU" dirty="0"/>
              <a:t>Должность спикера в одну</a:t>
            </a:r>
            <a:br>
              <a:rPr lang="ru-RU" dirty="0"/>
            </a:br>
            <a:r>
              <a:rPr lang="ru-RU" dirty="0"/>
              <a:t>или более строк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0560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Управление науки формирует приоритетные направления научно-исследовательской деятельности университета </a:t>
            </a:r>
            <a:br>
              <a:rPr lang="ru-RU" dirty="0"/>
            </a:br>
            <a:r>
              <a:rPr lang="ru-RU" dirty="0"/>
              <a:t>с целью создания и освоения </a:t>
            </a:r>
            <a:br>
              <a:rPr lang="ru-RU" dirty="0"/>
            </a:br>
            <a:r>
              <a:rPr lang="ru-RU" dirty="0"/>
              <a:t>новых технологий, становления </a:t>
            </a:r>
            <a:br>
              <a:rPr lang="ru-RU" dirty="0"/>
            </a:br>
            <a:r>
              <a:rPr lang="ru-RU" dirty="0"/>
              <a:t>и развития научных школ</a:t>
            </a:r>
          </a:p>
        </p:txBody>
      </p:sp>
      <p:sp>
        <p:nvSpPr>
          <p:cNvPr id="9" name="Текст 6"/>
          <p:cNvSpPr>
            <a:spLocks noGrp="1"/>
          </p:cNvSpPr>
          <p:nvPr>
            <p:ph type="body" sz="quarter" idx="13" hasCustomPrompt="1"/>
          </p:nvPr>
        </p:nvSpPr>
        <p:spPr>
          <a:xfrm>
            <a:off x="1338232" y="7037794"/>
            <a:ext cx="6897051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Достижения науки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8674101" y="7037794"/>
            <a:ext cx="6937374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Научное сообщество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54389" y="7037793"/>
            <a:ext cx="6937374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События отрасли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4" hasCustomPrompt="1"/>
          </p:nvPr>
        </p:nvSpPr>
        <p:spPr>
          <a:xfrm>
            <a:off x="8674101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Управление науки занимается развитием научно-технического потенциала подразделений университета, отдельных сотрудников и университета</a:t>
            </a:r>
            <a:br>
              <a:rPr lang="ru-RU" dirty="0"/>
            </a:br>
            <a:r>
              <a:rPr lang="ru-RU" dirty="0"/>
              <a:t>в целом, способствует правовой охране</a:t>
            </a:r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6054996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Информация о реализуемых образовательных программах,</a:t>
            </a:r>
            <a:br>
              <a:rPr lang="ru-RU" dirty="0"/>
            </a:br>
            <a:r>
              <a:rPr lang="ru-RU" dirty="0"/>
              <a:t>в том числе о реализуемых адаптированных образователь-</a:t>
            </a:r>
            <a:br>
              <a:rPr lang="ru-RU" dirty="0"/>
            </a:br>
            <a:r>
              <a:rPr lang="ru-RU" dirty="0" err="1"/>
              <a:t>ных</a:t>
            </a:r>
            <a:r>
              <a:rPr lang="ru-RU" dirty="0"/>
              <a:t> программах, с указанием </a:t>
            </a:r>
            <a:br>
              <a:rPr lang="ru-RU" dirty="0"/>
            </a:br>
            <a:r>
              <a:rPr lang="ru-RU" dirty="0"/>
              <a:t>в отношении каждой </a:t>
            </a:r>
            <a:r>
              <a:rPr lang="ru-RU" dirty="0" err="1"/>
              <a:t>образо</a:t>
            </a:r>
            <a:r>
              <a:rPr lang="ru-RU" dirty="0"/>
              <a:t>-</a:t>
            </a:r>
            <a:br>
              <a:rPr lang="ru-RU" dirty="0"/>
            </a:br>
            <a:r>
              <a:rPr lang="ru-RU" dirty="0" err="1"/>
              <a:t>вательной</a:t>
            </a:r>
            <a:r>
              <a:rPr lang="ru-RU" dirty="0"/>
              <a:t> программы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4776190"/>
            <a:ext cx="2217600" cy="18396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351" y="4599790"/>
            <a:ext cx="1764000" cy="2016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6300" y="4401790"/>
            <a:ext cx="1924670" cy="22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035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12442825" y="4707604"/>
            <a:ext cx="11939588" cy="57127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7765" y="4572755"/>
            <a:ext cx="10627535" cy="770020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>
                <a:solidFill>
                  <a:schemeClr val="tx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  <a:p>
            <a:pPr lvl="0"/>
            <a:r>
              <a:rPr lang="en-US" dirty="0"/>
              <a:t>Lorem Ipsum has been the industry's standard dummy text ever since the 1500s, when an unknown printer took a galley </a:t>
            </a:r>
            <a:br>
              <a:rPr lang="en-US" dirty="0"/>
            </a:br>
            <a:r>
              <a:rPr lang="en-US" dirty="0"/>
              <a:t>of type and scrambled it to make a type </a:t>
            </a:r>
            <a:br>
              <a:rPr lang="en-US" dirty="0"/>
            </a:br>
            <a:r>
              <a:rPr lang="en-US" dirty="0"/>
              <a:t>specimen book. It has survived not only </a:t>
            </a:r>
            <a:br>
              <a:rPr lang="en-US" dirty="0"/>
            </a:br>
            <a:r>
              <a:rPr lang="en-US" dirty="0"/>
              <a:t>five centuries, but also the leap into electronic typesetting, remaining essentially unchanged. It was </a:t>
            </a:r>
            <a:r>
              <a:rPr lang="en-US" dirty="0" err="1"/>
              <a:t>popularised</a:t>
            </a:r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35339" y="5373052"/>
            <a:ext cx="6937374" cy="118014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1-е место</a:t>
            </a:r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6035946" y="6648450"/>
            <a:ext cx="6936767" cy="33147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>
                <a:solidFill>
                  <a:schemeClr val="bg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 err="1"/>
              <a:t>cреди</a:t>
            </a:r>
            <a:r>
              <a:rPr lang="ru-RU" dirty="0"/>
              <a:t> вузов Проекта 5–100 </a:t>
            </a:r>
            <a:br>
              <a:rPr lang="ru-RU" dirty="0"/>
            </a:br>
            <a:r>
              <a:rPr lang="ru-RU" dirty="0"/>
              <a:t>по количеству публикаций </a:t>
            </a:r>
            <a:br>
              <a:rPr lang="ru-RU" dirty="0"/>
            </a:br>
            <a:r>
              <a:rPr lang="ru-RU" dirty="0"/>
              <a:t>в материаловедении </a:t>
            </a:r>
            <a:br>
              <a:rPr lang="ru-RU" dirty="0"/>
            </a:br>
            <a:r>
              <a:rPr lang="ru-RU" dirty="0"/>
              <a:t>в журналах первого квартиля по SNIP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3279" y="5430202"/>
            <a:ext cx="2167200" cy="181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15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 userDrawn="1"/>
        </p:nvSpPr>
        <p:spPr>
          <a:xfrm>
            <a:off x="0" y="4707604"/>
            <a:ext cx="24382413" cy="737009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7765" y="6553200"/>
            <a:ext cx="10627535" cy="20574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  <a:p>
            <a:pPr lvl="0"/>
            <a:r>
              <a:rPr lang="en-US" dirty="0"/>
              <a:t>Lorem Ipsum is simply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14" name="Текст 6"/>
          <p:cNvSpPr>
            <a:spLocks noGrp="1"/>
          </p:cNvSpPr>
          <p:nvPr>
            <p:ph type="body" sz="quarter" idx="26" hasCustomPrompt="1"/>
          </p:nvPr>
        </p:nvSpPr>
        <p:spPr>
          <a:xfrm>
            <a:off x="1297765" y="564668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0" name="Текст 6"/>
          <p:cNvSpPr>
            <a:spLocks noGrp="1"/>
          </p:cNvSpPr>
          <p:nvPr>
            <p:ph type="body" sz="quarter" idx="27" hasCustomPrompt="1"/>
          </p:nvPr>
        </p:nvSpPr>
        <p:spPr>
          <a:xfrm>
            <a:off x="1297765" y="9692640"/>
            <a:ext cx="10627535" cy="20574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8" hasCustomPrompt="1"/>
          </p:nvPr>
        </p:nvSpPr>
        <p:spPr>
          <a:xfrm>
            <a:off x="1297765" y="878612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4" name="Текст 6"/>
          <p:cNvSpPr>
            <a:spLocks noGrp="1"/>
          </p:cNvSpPr>
          <p:nvPr>
            <p:ph type="body" sz="quarter" idx="29" hasCustomPrompt="1"/>
          </p:nvPr>
        </p:nvSpPr>
        <p:spPr>
          <a:xfrm>
            <a:off x="12364228" y="6553200"/>
            <a:ext cx="10627535" cy="519684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br>
              <a:rPr lang="en-US" dirty="0"/>
            </a:br>
            <a:r>
              <a:rPr lang="en-US" dirty="0"/>
              <a:t>It has survived not only five centuries</a:t>
            </a:r>
          </a:p>
        </p:txBody>
      </p:sp>
      <p:sp>
        <p:nvSpPr>
          <p:cNvPr id="25" name="Текст 6"/>
          <p:cNvSpPr>
            <a:spLocks noGrp="1"/>
          </p:cNvSpPr>
          <p:nvPr>
            <p:ph type="body" sz="quarter" idx="30" hasCustomPrompt="1"/>
          </p:nvPr>
        </p:nvSpPr>
        <p:spPr>
          <a:xfrm>
            <a:off x="12364228" y="564668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</p:spTree>
    <p:extLst>
      <p:ext uri="{BB962C8B-B14F-4D97-AF65-F5344CB8AC3E}">
        <p14:creationId xmlns:p14="http://schemas.microsoft.com/office/powerpoint/2010/main" val="766217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 userDrawn="1"/>
        </p:nvSpPr>
        <p:spPr>
          <a:xfrm>
            <a:off x="1" y="3907504"/>
            <a:ext cx="11668538" cy="737009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7" hasCustomPrompt="1"/>
          </p:nvPr>
        </p:nvSpPr>
        <p:spPr>
          <a:xfrm>
            <a:off x="1297766" y="5697107"/>
            <a:ext cx="9217834" cy="507691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8" hasCustomPrompt="1"/>
          </p:nvPr>
        </p:nvSpPr>
        <p:spPr>
          <a:xfrm>
            <a:off x="1297765" y="4790588"/>
            <a:ext cx="92178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4370696"/>
            <a:ext cx="3749905" cy="209748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62%</a:t>
            </a:r>
            <a:endParaRPr lang="ru-RU" dirty="0"/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6468184"/>
            <a:ext cx="3761338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 dummy</a:t>
            </a:r>
            <a:br>
              <a:rPr lang="en-US" dirty="0"/>
            </a:br>
            <a:r>
              <a:rPr lang="en-US" dirty="0"/>
              <a:t>text of the printing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1510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7281725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8328993"/>
            <a:ext cx="14312959" cy="36774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text of the printing and</a:t>
            </a:r>
            <a:br>
              <a:rPr lang="en-US" dirty="0"/>
            </a:br>
            <a:r>
              <a:rPr lang="en-US" dirty="0"/>
              <a:t>typesetting industry. Lorem Ipsum has been the industry's</a:t>
            </a:r>
            <a:br>
              <a:rPr lang="en-US" dirty="0"/>
            </a:br>
            <a:r>
              <a:rPr lang="en-US" dirty="0"/>
              <a:t>standard dummy text ever since the 1500s, when </a:t>
            </a:r>
            <a:br>
              <a:rPr lang="en-US" dirty="0"/>
            </a:br>
            <a:r>
              <a:rPr lang="en-US" dirty="0"/>
              <a:t>an unknown printer took a galley of type and scrambled</a:t>
            </a:r>
            <a:br>
              <a:rPr lang="en-US" dirty="0"/>
            </a:br>
            <a:r>
              <a:rPr lang="en-US" dirty="0"/>
              <a:t>it to make a type specimen book</a:t>
            </a:r>
            <a:endParaRPr lang="ru-RU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553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я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7" y="4572001"/>
            <a:ext cx="10626784" cy="36774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Стратегической целью НИТУ «МИСИС», согласно </a:t>
            </a:r>
            <a:br>
              <a:rPr lang="ru-RU" dirty="0"/>
            </a:br>
            <a:r>
              <a:rPr lang="ru-RU" dirty="0"/>
              <a:t>участию в Проекте «5–100», является вхождение </a:t>
            </a:r>
            <a:br>
              <a:rPr lang="ru-RU" dirty="0"/>
            </a:br>
            <a:r>
              <a:rPr lang="ru-RU" dirty="0"/>
              <a:t>и закрепление в числе ведущих мировых университетов </a:t>
            </a:r>
            <a:br>
              <a:rPr lang="ru-RU" dirty="0"/>
            </a:br>
            <a:r>
              <a:rPr lang="ru-RU" dirty="0"/>
              <a:t>по основным международным рейтингам (THE, QS), </a:t>
            </a:r>
            <a:br>
              <a:rPr lang="ru-RU" dirty="0"/>
            </a:br>
            <a:r>
              <a:rPr lang="ru-RU" dirty="0"/>
              <a:t>за счёт фундаментальных и прикладных исследований мирового уровня в материаловедении, нано- и </a:t>
            </a:r>
            <a:r>
              <a:rPr lang="ru-RU" dirty="0" err="1"/>
              <a:t>био</a:t>
            </a:r>
            <a:r>
              <a:rPr lang="ru-RU" dirty="0"/>
              <a:t>-</a:t>
            </a:r>
            <a:br>
              <a:rPr lang="ru-RU" dirty="0"/>
            </a:br>
            <a:r>
              <a:rPr lang="ru-RU" dirty="0"/>
              <a:t>технологиях, металлургии и горном деле.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11" name="Прямоугольник 10"/>
          <p:cNvSpPr/>
          <p:nvPr userDrawn="1"/>
        </p:nvSpPr>
        <p:spPr>
          <a:xfrm>
            <a:off x="0" y="8533870"/>
            <a:ext cx="11939588" cy="3393087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4943270" y="8909945"/>
            <a:ext cx="6982029" cy="118014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ТОП-10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4956411" y="10189483"/>
            <a:ext cx="6968889" cy="137966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spc="-70" baseline="0">
                <a:solidFill>
                  <a:schemeClr val="bg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Среди лучших вузов России, </a:t>
            </a:r>
            <a:br>
              <a:rPr lang="ru-RU" dirty="0"/>
            </a:br>
            <a:r>
              <a:rPr lang="ru-RU" dirty="0"/>
              <a:t>по версии «Интерфакс»</a:t>
            </a:r>
          </a:p>
        </p:txBody>
      </p:sp>
      <p:pic>
        <p:nvPicPr>
          <p:cNvPr id="20" name="Рисунок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581" y="9141922"/>
            <a:ext cx="2286000" cy="18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09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6035130" y="2029598"/>
            <a:ext cx="6956632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Название данного</a:t>
            </a:r>
            <a:br>
              <a:rPr lang="ru-RU" dirty="0"/>
            </a:br>
            <a:r>
              <a:rPr lang="ru-RU" dirty="0"/>
              <a:t>блока информации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56666" y="3664028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Постоянный поиск наиболее эффективных действующих</a:t>
            </a:r>
            <a:br>
              <a:rPr lang="ru-RU" dirty="0"/>
            </a:br>
            <a:r>
              <a:rPr lang="ru-RU" dirty="0"/>
              <a:t>веществ и их комбинаций,</a:t>
            </a:r>
            <a:br>
              <a:rPr lang="ru-RU" dirty="0"/>
            </a:br>
            <a:r>
              <a:rPr lang="ru-RU" dirty="0"/>
              <a:t>а также оригинальные</a:t>
            </a:r>
            <a:br>
              <a:rPr lang="ru-RU" dirty="0"/>
            </a:br>
            <a:r>
              <a:rPr lang="ru-RU" dirty="0"/>
              <a:t>инновационные препараты</a:t>
            </a:r>
          </a:p>
        </p:txBody>
      </p:sp>
    </p:spTree>
    <p:extLst>
      <p:ext uri="{BB962C8B-B14F-4D97-AF65-F5344CB8AC3E}">
        <p14:creationId xmlns:p14="http://schemas.microsoft.com/office/powerpoint/2010/main" val="2522694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6035130" y="2029598"/>
            <a:ext cx="6956632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Название данного</a:t>
            </a:r>
            <a:br>
              <a:rPr lang="ru-RU" dirty="0"/>
            </a:br>
            <a:r>
              <a:rPr lang="ru-RU" dirty="0"/>
              <a:t>блока информации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56666" y="3664028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Постоянный поиск наиболее эффективных действующих</a:t>
            </a:r>
            <a:br>
              <a:rPr lang="ru-RU" dirty="0"/>
            </a:br>
            <a:r>
              <a:rPr lang="ru-RU" dirty="0"/>
              <a:t>веществ и их комбинаций,</a:t>
            </a:r>
            <a:br>
              <a:rPr lang="ru-RU" dirty="0"/>
            </a:br>
            <a:r>
              <a:rPr lang="ru-RU" dirty="0"/>
              <a:t>а также оригинальные</a:t>
            </a:r>
            <a:br>
              <a:rPr lang="ru-RU" dirty="0"/>
            </a:br>
            <a:r>
              <a:rPr lang="ru-RU" dirty="0"/>
              <a:t>инновационные препараты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042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368" y="3512130"/>
            <a:ext cx="3259345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Таблица 2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5007804" y="3512131"/>
            <a:ext cx="6937374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Сопроводительный текст</a:t>
            </a:r>
            <a:br>
              <a:rPr lang="ru-RU" dirty="0"/>
            </a:br>
            <a:r>
              <a:rPr lang="ru-RU" dirty="0"/>
              <a:t>к данной таблице</a:t>
            </a:r>
          </a:p>
        </p:txBody>
      </p:sp>
    </p:spTree>
    <p:extLst>
      <p:ext uri="{BB962C8B-B14F-4D97-AF65-F5344CB8AC3E}">
        <p14:creationId xmlns:p14="http://schemas.microsoft.com/office/powerpoint/2010/main" val="1398338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ительн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298516" y="10086693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Ленинский проспект, д. 4</a:t>
            </a:r>
            <a:br>
              <a:rPr lang="ru-RU" dirty="0"/>
            </a:br>
            <a:r>
              <a:rPr lang="ru-RU" dirty="0"/>
              <a:t>Москва, 119049</a:t>
            </a:r>
            <a:br>
              <a:rPr lang="ru-RU" dirty="0"/>
            </a:br>
            <a:r>
              <a:rPr lang="ru-RU" dirty="0"/>
              <a:t>тел. +7 (495) 955-00-32</a:t>
            </a:r>
            <a:br>
              <a:rPr lang="ru-RU" dirty="0"/>
            </a:br>
            <a:r>
              <a:rPr lang="ru-RU" dirty="0"/>
              <a:t>e-</a:t>
            </a:r>
            <a:r>
              <a:rPr lang="ru-RU" dirty="0" err="1"/>
              <a:t>mail</a:t>
            </a:r>
            <a:r>
              <a:rPr lang="ru-RU" dirty="0"/>
              <a:t>: kancela@misis.ru</a:t>
            </a:r>
            <a:br>
              <a:rPr lang="ru-RU" dirty="0"/>
            </a:br>
            <a:r>
              <a:rPr lang="ru-RU" dirty="0"/>
              <a:t>misis.ru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7184650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Спасибо</a:t>
            </a:r>
            <a:br>
              <a:rPr lang="ru-RU" dirty="0"/>
            </a:br>
            <a:r>
              <a:rPr lang="ru-RU" dirty="0"/>
              <a:t>за внимание!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6584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7890843"/>
            <a:ext cx="9952581" cy="2091357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10362149"/>
            <a:ext cx="9952581" cy="1210226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Подзаголовок в одну, две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054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6035130" y="2029598"/>
            <a:ext cx="6956632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Name of this block</a:t>
            </a:r>
            <a:br>
              <a:rPr lang="en-US" dirty="0"/>
            </a:br>
            <a:r>
              <a:rPr lang="en-US" dirty="0"/>
              <a:t>of information</a:t>
            </a:r>
            <a:endParaRPr lang="ru-RU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 in one or more lines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(if necessary)</a:t>
            </a:r>
            <a:endParaRPr lang="ru-RU" dirty="0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56666" y="3664028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en-US" dirty="0"/>
              <a:t>Constant search for the most</a:t>
            </a:r>
            <a:br>
              <a:rPr lang="en-US" dirty="0"/>
            </a:br>
            <a:r>
              <a:rPr lang="en-US" dirty="0"/>
              <a:t>effective active ingredients</a:t>
            </a:r>
            <a:br>
              <a:rPr lang="en-US" dirty="0"/>
            </a:br>
            <a:r>
              <a:rPr lang="en-US" dirty="0"/>
              <a:t>and their combinations, as well</a:t>
            </a:r>
            <a:br>
              <a:rPr lang="en-US" dirty="0"/>
            </a:br>
            <a:r>
              <a:rPr lang="en-US" dirty="0"/>
              <a:t>as original innovative products</a:t>
            </a:r>
            <a:endParaRPr lang="ru-RU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Title on one</a:t>
            </a:r>
            <a:br>
              <a:rPr lang="en-US" dirty="0"/>
            </a:br>
            <a:r>
              <a:rPr lang="en-US" dirty="0"/>
              <a:t>or more lines</a:t>
            </a:r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800" y="399072"/>
            <a:ext cx="2012824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233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362700" y="5147643"/>
            <a:ext cx="12573000" cy="5539407"/>
          </a:xfrm>
        </p:spPr>
        <p:txBody>
          <a:bodyPr anchor="t">
            <a:noAutofit/>
          </a:bodyPr>
          <a:lstStyle>
            <a:lvl1pPr marL="0" marR="0" indent="0" algn="l" defTabSz="1828709" rtl="0" eaLnBrk="1" fontAlgn="auto" latinLnBrk="0" hangingPunct="1">
              <a:lnSpc>
                <a:spcPts val="137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900">
                <a:solidFill>
                  <a:schemeClr val="bg2"/>
                </a:solidFill>
                <a:latin typeface="+mj-lt"/>
              </a:defRPr>
            </a:lvl1pPr>
          </a:lstStyle>
          <a:p>
            <a:pPr marL="0" marR="0" lvl="0" indent="0" algn="l" defTabSz="1828709" rtl="0" eaLnBrk="1" fontAlgn="auto" latinLnBrk="0" hangingPunct="1">
              <a:lnSpc>
                <a:spcPts val="137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</a:t>
            </a:r>
            <a:r>
              <a:rPr lang="ru-RU" dirty="0"/>
              <a:t>Заголовок</a:t>
            </a:r>
            <a:br>
              <a:rPr lang="ru-RU" dirty="0"/>
            </a:br>
            <a:r>
              <a:rPr lang="en-US" dirty="0"/>
              <a:t>       </a:t>
            </a:r>
            <a:r>
              <a:rPr lang="ru-RU" dirty="0"/>
              <a:t>раздела</a:t>
            </a:r>
            <a:br>
              <a:rPr lang="ru-RU" dirty="0"/>
            </a:br>
            <a:r>
              <a:rPr lang="ru-RU" dirty="0"/>
              <a:t>или главы</a:t>
            </a:r>
            <a:br>
              <a:rPr lang="ru-RU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1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620000" y="5147643"/>
            <a:ext cx="12573000" cy="3748707"/>
          </a:xfrm>
        </p:spPr>
        <p:txBody>
          <a:bodyPr anchor="t">
            <a:noAutofit/>
          </a:bodyPr>
          <a:lstStyle>
            <a:lvl1pPr algn="l">
              <a:lnSpc>
                <a:spcPts val="13700"/>
              </a:lnSpc>
              <a:defRPr sz="159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en-US" dirty="0"/>
            </a:br>
            <a:r>
              <a:rPr lang="en-US" dirty="0"/>
              <a:t>     </a:t>
            </a:r>
            <a:r>
              <a:rPr lang="ru-RU" dirty="0"/>
              <a:t>короткий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600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7" y="2163817"/>
            <a:ext cx="7451784" cy="3130078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раздела</a:t>
            </a:r>
            <a:br>
              <a:rPr lang="ru-RU" dirty="0"/>
            </a:br>
            <a:r>
              <a:rPr lang="ru-RU" dirty="0"/>
              <a:t>или главы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7017374"/>
            <a:ext cx="9952581" cy="299290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bg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При наличии может</a:t>
            </a:r>
            <a:br>
              <a:rPr lang="ru-RU" dirty="0"/>
            </a:br>
            <a:r>
              <a:rPr lang="ru-RU" dirty="0"/>
              <a:t>размещаться общая</a:t>
            </a:r>
            <a:br>
              <a:rPr lang="ru-RU" dirty="0"/>
            </a:br>
            <a:r>
              <a:rPr lang="ru-RU" dirty="0"/>
              <a:t>информация данного</a:t>
            </a:r>
            <a:br>
              <a:rPr lang="ru-RU" dirty="0"/>
            </a:br>
            <a:r>
              <a:rPr lang="ru-RU" dirty="0"/>
              <a:t>раздела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906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4379496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5787113"/>
            <a:ext cx="10626783" cy="654299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</a:t>
            </a:r>
            <a:br>
              <a:rPr lang="en-US" dirty="0"/>
            </a:br>
            <a:r>
              <a:rPr lang="en-US" dirty="0"/>
              <a:t>of the printing and typesetting industry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Lorem Ipsum has been the industry's</a:t>
            </a:r>
            <a:br>
              <a:rPr lang="en-US" dirty="0"/>
            </a:br>
            <a:r>
              <a:rPr lang="en-US" dirty="0"/>
              <a:t>standard dummy text ever since the 1500s, when an unknown printer took a galley</a:t>
            </a:r>
            <a:br>
              <a:rPr lang="en-US" dirty="0"/>
            </a:br>
            <a:r>
              <a:rPr lang="en-US" dirty="0"/>
              <a:t>of type and scrambled it to make a type</a:t>
            </a:r>
            <a:br>
              <a:rPr lang="en-US" dirty="0"/>
            </a:br>
            <a:r>
              <a:rPr lang="en-US" dirty="0"/>
              <a:t>specimen book</a:t>
            </a:r>
            <a:endParaRPr lang="ru-RU" dirty="0"/>
          </a:p>
        </p:txBody>
      </p:sp>
      <p:sp>
        <p:nvSpPr>
          <p:cNvPr id="9" name="Текст 6"/>
          <p:cNvSpPr>
            <a:spLocks noGrp="1"/>
          </p:cNvSpPr>
          <p:nvPr>
            <p:ph type="body" sz="quarter" idx="13" hasCustomPrompt="1"/>
          </p:nvPr>
        </p:nvSpPr>
        <p:spPr>
          <a:xfrm>
            <a:off x="18060989" y="9152022"/>
            <a:ext cx="4930774" cy="59355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8060989" y="9745579"/>
            <a:ext cx="4930774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is simply dummy text</a:t>
            </a:r>
            <a:br>
              <a:rPr lang="en-US" dirty="0"/>
            </a:br>
            <a:r>
              <a:rPr lang="en-US" dirty="0"/>
              <a:t>Lorem Ipsum is simply 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5878842" y="8839203"/>
            <a:ext cx="2120397" cy="226995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72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6050292" y="4474746"/>
            <a:ext cx="7362158" cy="24785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«Хотел бы отметить особую роль НИТУ «</a:t>
            </a:r>
            <a:r>
              <a:rPr lang="ru-RU" dirty="0" err="1"/>
              <a:t>МИСиС</a:t>
            </a:r>
            <a:r>
              <a:rPr lang="ru-RU" dirty="0"/>
              <a:t>»</a:t>
            </a:r>
            <a:br>
              <a:rPr lang="ru-RU" dirty="0"/>
            </a:br>
            <a:r>
              <a:rPr lang="ru-RU" dirty="0"/>
              <a:t>в подготовке специалистов для предприятий ОМК.</a:t>
            </a:r>
            <a:br>
              <a:rPr lang="ru-RU" dirty="0"/>
            </a:br>
            <a:r>
              <a:rPr lang="ru-RU" dirty="0"/>
              <a:t>Блестящее качество образования и глубина знаний</a:t>
            </a:r>
            <a:br>
              <a:rPr lang="ru-RU" dirty="0"/>
            </a:br>
            <a:r>
              <a:rPr lang="ru-RU" dirty="0"/>
              <a:t>наших сотрудников, уникальные учебные программы</a:t>
            </a:r>
            <a:br>
              <a:rPr lang="ru-RU" dirty="0"/>
            </a:br>
            <a:r>
              <a:rPr lang="ru-RU" dirty="0"/>
              <a:t>университета, в том числе разработанные специально</a:t>
            </a:r>
            <a:br>
              <a:rPr lang="ru-RU" dirty="0"/>
            </a:br>
            <a:r>
              <a:rPr lang="ru-RU" dirty="0"/>
              <a:t>для нас, — один из главных факторов успеха ОМК»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6050292" y="7110162"/>
            <a:ext cx="7362158" cy="30931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Анатолий Седых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6050292" y="7382126"/>
            <a:ext cx="7362158" cy="8284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Председатель правления АО «ОМК».</a:t>
            </a:r>
            <a:br>
              <a:rPr lang="ru-RU" dirty="0"/>
            </a:br>
            <a:r>
              <a:rPr lang="ru-RU" dirty="0"/>
              <a:t>Выпускник МИСИС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950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 userDrawn="1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 userDrawn="1">
          <p15:clr>
            <a:srgbClr val="FBAE40"/>
          </p15:clr>
        </p15:guide>
        <p15:guide id="16" orient="horz" pos="555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737165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7" y="3760060"/>
            <a:ext cx="8461710" cy="29301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is simply dummy</a:t>
            </a:r>
            <a:br>
              <a:rPr lang="en-US" dirty="0"/>
            </a:br>
            <a:r>
              <a:rPr lang="en-US" dirty="0"/>
              <a:t>text of the printing and typesetting</a:t>
            </a:r>
            <a:br>
              <a:rPr lang="en-US" dirty="0"/>
            </a:br>
            <a:r>
              <a:rPr lang="en-US" dirty="0"/>
              <a:t>industry. Lorem Ipsum has been</a:t>
            </a:r>
            <a:br>
              <a:rPr lang="en-US" dirty="0"/>
            </a:br>
            <a:r>
              <a:rPr lang="en-US" dirty="0"/>
              <a:t>the industry's standard dummy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363313" y="7655253"/>
            <a:ext cx="10682129" cy="467486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has been the industry's </a:t>
            </a:r>
            <a:br>
              <a:rPr lang="en-US" dirty="0"/>
            </a:br>
            <a:r>
              <a:rPr lang="en-US" dirty="0"/>
              <a:t>standard dummy text ever since the 1500s,</a:t>
            </a:r>
            <a:br>
              <a:rPr lang="en-US" dirty="0"/>
            </a:br>
            <a:r>
              <a:rPr lang="en-US" dirty="0"/>
              <a:t>when an unknown printer took a galley </a:t>
            </a:r>
          </a:p>
          <a:p>
            <a:pPr lvl="0"/>
            <a:r>
              <a:rPr lang="en-US" dirty="0"/>
              <a:t>Lorem Ipsum has been the industry's </a:t>
            </a:r>
            <a:br>
              <a:rPr lang="en-US" dirty="0"/>
            </a:br>
            <a:r>
              <a:rPr lang="en-US" dirty="0"/>
              <a:t>standard dummy text ever since the 1500s,</a:t>
            </a:r>
            <a:br>
              <a:rPr lang="en-US" dirty="0"/>
            </a:br>
            <a:r>
              <a:rPr lang="en-US" dirty="0"/>
              <a:t>when an unknown printer took a galley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23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298516" y="7672908"/>
            <a:ext cx="7129868" cy="247850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«НИТУ «МИСИС» полноправно вошёл в «обойму» тех организаций, которые сотрудничают с CERN. Теперь НИТУ «МИСИС» — не только университет, блистающий в области новых материалов и технологий, но и организация, имеющая отношение к участию России  в самых ярких проектах в области</a:t>
            </a:r>
            <a:r>
              <a:rPr lang="en-US" dirty="0"/>
              <a:t> </a:t>
            </a:r>
            <a:r>
              <a:rPr lang="ru-RU" dirty="0"/>
              <a:t>физики частиц»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298516" y="10548418"/>
            <a:ext cx="7129868" cy="2719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Григорий Трубников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298516" y="10820381"/>
            <a:ext cx="7129868" cy="8284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заместитель министра науки </a:t>
            </a:r>
            <a:br>
              <a:rPr lang="ru-RU" dirty="0"/>
            </a:br>
            <a:r>
              <a:rPr lang="ru-RU" dirty="0"/>
              <a:t>и высшего образования РФ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47487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5990107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115</a:t>
            </a:r>
            <a:endParaRPr lang="ru-RU" dirty="0"/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4" hasCustomPrompt="1"/>
          </p:nvPr>
        </p:nvSpPr>
        <p:spPr>
          <a:xfrm>
            <a:off x="19722471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9665091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98246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7" y="2030650"/>
            <a:ext cx="6956483" cy="29301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is simply</a:t>
            </a:r>
            <a:br>
              <a:rPr lang="en-US" dirty="0"/>
            </a:br>
            <a:r>
              <a:rPr lang="en-US" dirty="0"/>
              <a:t>dummy text of the printing and typesetting industry</a:t>
            </a:r>
          </a:p>
          <a:p>
            <a:pPr lvl="0"/>
            <a:r>
              <a:rPr lang="en-US" dirty="0"/>
              <a:t>Lorem Ipsum has been</a:t>
            </a:r>
            <a:br>
              <a:rPr lang="en-US" dirty="0"/>
            </a:br>
            <a:r>
              <a:rPr lang="en-US" dirty="0"/>
              <a:t>the industry's standard dummy text ever since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347575" y="8534188"/>
            <a:ext cx="10738355" cy="95663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Lorem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3744860"/>
            <a:ext cx="3761338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 dummy</a:t>
            </a:r>
            <a:br>
              <a:rPr lang="en-US" dirty="0"/>
            </a:br>
            <a:r>
              <a:rPr lang="en-US" dirty="0"/>
              <a:t>text of the printing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1707008"/>
            <a:ext cx="3749905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62%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298516" y="7096435"/>
            <a:ext cx="6135954" cy="2875509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«НИТУ «МИСИС» полноправно вошёл в «обойму» тех организаций, которые сотрудничают с CERN. Теперь НИТУ «МИСИС» — не только университет, блистающий в области новых материалов и технологий, но и организация, имеющая отношение к участию  России в самых ярких проектах в области</a:t>
            </a:r>
            <a:r>
              <a:rPr lang="en-US" dirty="0"/>
              <a:t> </a:t>
            </a:r>
            <a:r>
              <a:rPr lang="ru-RU" dirty="0"/>
              <a:t>физики частиц»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298516" y="10309875"/>
            <a:ext cx="6956484" cy="2719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Григорий Трубников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298516" y="10581838"/>
            <a:ext cx="6956484" cy="8291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заместитель министра науки </a:t>
            </a:r>
            <a:br>
              <a:rPr lang="ru-RU" dirty="0"/>
            </a:br>
            <a:r>
              <a:rPr lang="ru-RU" dirty="0"/>
              <a:t>и высшего образования РФ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4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2363313" y="9448799"/>
            <a:ext cx="10738355" cy="290036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text of the</a:t>
            </a:r>
            <a:br>
              <a:rPr lang="en-US" dirty="0"/>
            </a:br>
            <a:r>
              <a:rPr lang="en-US" dirty="0"/>
              <a:t>printing and typesetting industry Lorem Ipsum has been the industry's standard dummy text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3563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улли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3655596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5399" y="5123398"/>
            <a:ext cx="6937375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8674101" y="5123397"/>
            <a:ext cx="6937374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52801" y="5123397"/>
            <a:ext cx="6938961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</p:spTree>
    <p:extLst>
      <p:ext uri="{BB962C8B-B14F-4D97-AF65-F5344CB8AC3E}">
        <p14:creationId xmlns:p14="http://schemas.microsoft.com/office/powerpoint/2010/main" val="3236260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 userDrawn="1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291" y="730251"/>
            <a:ext cx="21029831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291" y="3651250"/>
            <a:ext cx="21029831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291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6675" y="12712701"/>
            <a:ext cx="822906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0079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5E2A4-72D4-4DC4-9470-54C0EE06E4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53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6" r:id="rId3"/>
    <p:sldLayoutId id="2147483677" r:id="rId4"/>
    <p:sldLayoutId id="2147483678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</p:sldLayoutIdLst>
  <p:hf hdr="0" ftr="0" dt="0"/>
  <p:txStyles>
    <p:titleStyle>
      <a:lvl1pPr algn="l" defTabSz="1828709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828709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3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86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40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94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customXml" Target="../ink/ink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4.png"/><Relationship Id="rId7" Type="http://schemas.openxmlformats.org/officeDocument/2006/relationships/image" Target="../media/image15.gi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gif"/><Relationship Id="rId5" Type="http://schemas.openxmlformats.org/officeDocument/2006/relationships/image" Target="../media/image15.png"/><Relationship Id="rId4" Type="http://schemas.openxmlformats.org/officeDocument/2006/relationships/customXml" Target="../ink/ink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353038" y="3929969"/>
            <a:ext cx="11296162" cy="2090178"/>
          </a:xfrm>
        </p:spPr>
        <p:txBody>
          <a:bodyPr/>
          <a:lstStyle/>
          <a:p>
            <a:pPr algn="ctr"/>
            <a:r>
              <a:rPr lang="ru-RU" sz="5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Математическое моделирование распределения яркости по сцене и реалистический вывод синтетического изображения</a:t>
            </a:r>
            <a:endParaRPr lang="ru-RU" sz="540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751584-DF49-CC53-2168-0668A756C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328" y="521521"/>
            <a:ext cx="2692751" cy="27115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6FCFB6-D551-A862-DE78-BCDA51E52149}"/>
              </a:ext>
            </a:extLst>
          </p:cNvPr>
          <p:cNvSpPr txBox="1"/>
          <p:nvPr/>
        </p:nvSpPr>
        <p:spPr>
          <a:xfrm>
            <a:off x="1353038" y="8740942"/>
            <a:ext cx="1220002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</a:t>
            </a:r>
            <a:r>
              <a:rPr lang="ru-RU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Сташев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Андрей Николаевич</a:t>
            </a:r>
          </a:p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Группа: МИВТ-23-09</a:t>
            </a:r>
          </a:p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Научный руководитель выпускной квалификационной работы: </a:t>
            </a:r>
          </a:p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Профессор кафедры АПД, д.т.н. </a:t>
            </a:r>
            <a:r>
              <a:rPr lang="ru-RU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Будак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Владимир Павлович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FAC93C-C88E-9A98-BD76-C9B25D009EE6}"/>
              </a:ext>
            </a:extLst>
          </p:cNvPr>
          <p:cNvSpPr txBox="1"/>
          <p:nvPr/>
        </p:nvSpPr>
        <p:spPr>
          <a:xfrm>
            <a:off x="1390650" y="11936194"/>
            <a:ext cx="122000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10.06.2024</a:t>
            </a:r>
          </a:p>
        </p:txBody>
      </p:sp>
    </p:spTree>
    <p:extLst>
      <p:ext uri="{BB962C8B-B14F-4D97-AF65-F5344CB8AC3E}">
        <p14:creationId xmlns:p14="http://schemas.microsoft.com/office/powerpoint/2010/main" val="897167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>
          <a:xfrm>
            <a:off x="16056666" y="3664028"/>
            <a:ext cx="6154311" cy="1878793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Использовано </a:t>
            </a:r>
          </a:p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22"/>
          </p:nvPr>
        </p:nvSpPr>
        <p:spPr>
          <a:xfrm>
            <a:off x="16056666" y="5730240"/>
            <a:ext cx="6937374" cy="5138650"/>
          </a:xfrm>
        </p:spPr>
        <p:txBody>
          <a:bodyPr/>
          <a:lstStyle/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SSIM (Structural Similarity Index)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учитывает структурные и текстурные изменения в изображениях, основан на психофизиологических особенностях восприятия человека</a:t>
            </a: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61076" y="2213598"/>
            <a:ext cx="12458124" cy="1160211"/>
          </a:xfrm>
        </p:spPr>
        <p:txBody>
          <a:bodyPr/>
          <a:lstStyle/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Эффективность </a:t>
            </a:r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денойзинга</a:t>
            </a: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ru-RU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D63C1B59-B401-E8F1-C4D9-2B15721B6B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5814713"/>
              </p:ext>
            </p:extLst>
          </p:nvPr>
        </p:nvGraphicFramePr>
        <p:xfrm>
          <a:off x="1298516" y="3664028"/>
          <a:ext cx="13224308" cy="86122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8918C0C-DFCB-28CB-EA60-713CFC74B83A}"/>
              </a:ext>
            </a:extLst>
          </p:cNvPr>
          <p:cNvSpPr txBox="1"/>
          <p:nvPr/>
        </p:nvSpPr>
        <p:spPr>
          <a:xfrm>
            <a:off x="22422376" y="1364157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ru-RU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417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sz="5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Использованные инструменты</a:t>
            </a:r>
            <a:br>
              <a:rPr lang="ru-RU" sz="5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br>
              <a:rPr lang="ru-RU" sz="5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Номер слайда 2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11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8F60CE-DA22-2DF6-6DB0-71288085CFA7}"/>
              </a:ext>
            </a:extLst>
          </p:cNvPr>
          <p:cNvSpPr txBox="1"/>
          <p:nvPr/>
        </p:nvSpPr>
        <p:spPr>
          <a:xfrm>
            <a:off x="22422376" y="1364157"/>
            <a:ext cx="9116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  <p:grpSp>
        <p:nvGrpSpPr>
          <p:cNvPr id="32" name="Группа 14">
            <a:extLst>
              <a:ext uri="{FF2B5EF4-FFF2-40B4-BE49-F238E27FC236}">
                <a16:creationId xmlns:a16="http://schemas.microsoft.com/office/drawing/2014/main" id="{2FCC8AEB-221E-B3FA-7331-B5847BCD3002}"/>
              </a:ext>
            </a:extLst>
          </p:cNvPr>
          <p:cNvGrpSpPr/>
          <p:nvPr/>
        </p:nvGrpSpPr>
        <p:grpSpPr>
          <a:xfrm>
            <a:off x="2899857" y="4829337"/>
            <a:ext cx="9849028" cy="2808760"/>
            <a:chOff x="16135350" y="6053998"/>
            <a:chExt cx="4161466" cy="2808760"/>
          </a:xfrm>
        </p:grpSpPr>
        <p:grpSp>
          <p:nvGrpSpPr>
            <p:cNvPr id="33" name="Группа 15">
              <a:extLst>
                <a:ext uri="{FF2B5EF4-FFF2-40B4-BE49-F238E27FC236}">
                  <a16:creationId xmlns:a16="http://schemas.microsoft.com/office/drawing/2014/main" id="{7B41783F-C89D-2F5B-5AD7-1FBB587A131A}"/>
                </a:ext>
              </a:extLst>
            </p:cNvPr>
            <p:cNvGrpSpPr/>
            <p:nvPr/>
          </p:nvGrpSpPr>
          <p:grpSpPr>
            <a:xfrm>
              <a:off x="16135350" y="6053998"/>
              <a:ext cx="3832088" cy="984885"/>
              <a:chOff x="16135350" y="6053998"/>
              <a:chExt cx="3832088" cy="984885"/>
            </a:xfrm>
          </p:grpSpPr>
          <p:sp>
            <p:nvSpPr>
              <p:cNvPr id="43" name="Прямоугольник 25">
                <a:extLst>
                  <a:ext uri="{FF2B5EF4-FFF2-40B4-BE49-F238E27FC236}">
                    <a16:creationId xmlns:a16="http://schemas.microsoft.com/office/drawing/2014/main" id="{DD65D48E-18D3-248C-9BF7-0B38966745E1}"/>
                  </a:ext>
                </a:extLst>
              </p:cNvPr>
              <p:cNvSpPr/>
              <p:nvPr/>
            </p:nvSpPr>
            <p:spPr>
              <a:xfrm>
                <a:off x="16135350" y="6083153"/>
                <a:ext cx="323999" cy="323999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32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DF7F7B8E-DED4-5DDF-DB94-45624C8A8283}"/>
                  </a:ext>
                </a:extLst>
              </p:cNvPr>
              <p:cNvSpPr txBox="1"/>
              <p:nvPr/>
            </p:nvSpPr>
            <p:spPr>
              <a:xfrm>
                <a:off x="16669868" y="6053998"/>
                <a:ext cx="3297570" cy="984885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Библиотека </a:t>
                </a:r>
                <a:r>
                  <a:rPr lang="en-US" sz="3200" b="1" dirty="0" err="1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Pygame</a:t>
                </a:r>
                <a:r>
                  <a:rPr lang="en-US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(</a:t>
                </a:r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Вывод изображения)</a:t>
                </a:r>
              </a:p>
            </p:txBody>
          </p:sp>
        </p:grpSp>
        <p:grpSp>
          <p:nvGrpSpPr>
            <p:cNvPr id="34" name="Группа 16">
              <a:extLst>
                <a:ext uri="{FF2B5EF4-FFF2-40B4-BE49-F238E27FC236}">
                  <a16:creationId xmlns:a16="http://schemas.microsoft.com/office/drawing/2014/main" id="{B475711D-0207-8BF4-6BA7-AA3AD46F159D}"/>
                </a:ext>
              </a:extLst>
            </p:cNvPr>
            <p:cNvGrpSpPr/>
            <p:nvPr/>
          </p:nvGrpSpPr>
          <p:grpSpPr>
            <a:xfrm>
              <a:off x="16135350" y="6825374"/>
              <a:ext cx="3845616" cy="492443"/>
              <a:chOff x="16135350" y="6825374"/>
              <a:chExt cx="3845616" cy="492443"/>
            </a:xfrm>
          </p:grpSpPr>
          <p:sp>
            <p:nvSpPr>
              <p:cNvPr id="41" name="Прямоугольник 23">
                <a:extLst>
                  <a:ext uri="{FF2B5EF4-FFF2-40B4-BE49-F238E27FC236}">
                    <a16:creationId xmlns:a16="http://schemas.microsoft.com/office/drawing/2014/main" id="{37A031BD-540F-4598-03B7-C902418BFA79}"/>
                  </a:ext>
                </a:extLst>
              </p:cNvPr>
              <p:cNvSpPr/>
              <p:nvPr/>
            </p:nvSpPr>
            <p:spPr>
              <a:xfrm>
                <a:off x="16135350" y="6855798"/>
                <a:ext cx="323999" cy="3239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32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4F1AEE4-3C18-53F8-B2EA-37BCA0AAE8B0}"/>
                  </a:ext>
                </a:extLst>
              </p:cNvPr>
              <p:cNvSpPr txBox="1"/>
              <p:nvPr/>
            </p:nvSpPr>
            <p:spPr>
              <a:xfrm>
                <a:off x="16683396" y="6825374"/>
                <a:ext cx="3297570" cy="492443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Библиотека </a:t>
                </a:r>
                <a:r>
                  <a:rPr lang="en-US" sz="32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OIDN</a:t>
                </a:r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 (Денойзинг)</a:t>
                </a:r>
              </a:p>
            </p:txBody>
          </p:sp>
        </p:grpSp>
        <p:grpSp>
          <p:nvGrpSpPr>
            <p:cNvPr id="35" name="Группа 17">
              <a:extLst>
                <a:ext uri="{FF2B5EF4-FFF2-40B4-BE49-F238E27FC236}">
                  <a16:creationId xmlns:a16="http://schemas.microsoft.com/office/drawing/2014/main" id="{A350024B-BB07-6487-3040-C80E3AE37202}"/>
                </a:ext>
              </a:extLst>
            </p:cNvPr>
            <p:cNvGrpSpPr/>
            <p:nvPr/>
          </p:nvGrpSpPr>
          <p:grpSpPr>
            <a:xfrm>
              <a:off x="16135350" y="7598017"/>
              <a:ext cx="4039314" cy="492443"/>
              <a:chOff x="16135350" y="7598017"/>
              <a:chExt cx="4039314" cy="492443"/>
            </a:xfrm>
          </p:grpSpPr>
          <p:sp>
            <p:nvSpPr>
              <p:cNvPr id="39" name="Прямоугольник 21">
                <a:extLst>
                  <a:ext uri="{FF2B5EF4-FFF2-40B4-BE49-F238E27FC236}">
                    <a16:creationId xmlns:a16="http://schemas.microsoft.com/office/drawing/2014/main" id="{51B9DA2B-4687-9ECF-7040-95A8D5E6BC85}"/>
                  </a:ext>
                </a:extLst>
              </p:cNvPr>
              <p:cNvSpPr/>
              <p:nvPr/>
            </p:nvSpPr>
            <p:spPr>
              <a:xfrm>
                <a:off x="16135350" y="7628440"/>
                <a:ext cx="323999" cy="323999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32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7864BA7-1A5B-403B-E822-ACEEDBBFAD46}"/>
                  </a:ext>
                </a:extLst>
              </p:cNvPr>
              <p:cNvSpPr txBox="1"/>
              <p:nvPr/>
            </p:nvSpPr>
            <p:spPr>
              <a:xfrm>
                <a:off x="16677045" y="7598017"/>
                <a:ext cx="3497619" cy="492443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Библиотека </a:t>
                </a:r>
                <a:r>
                  <a:rPr lang="en-US" sz="32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Taichi</a:t>
                </a:r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 (моделирование света)</a:t>
                </a:r>
              </a:p>
            </p:txBody>
          </p:sp>
        </p:grpSp>
        <p:grpSp>
          <p:nvGrpSpPr>
            <p:cNvPr id="36" name="Группа 18">
              <a:extLst>
                <a:ext uri="{FF2B5EF4-FFF2-40B4-BE49-F238E27FC236}">
                  <a16:creationId xmlns:a16="http://schemas.microsoft.com/office/drawing/2014/main" id="{0ABA158E-B04E-2F61-5FB9-1A97E1277D46}"/>
                </a:ext>
              </a:extLst>
            </p:cNvPr>
            <p:cNvGrpSpPr/>
            <p:nvPr/>
          </p:nvGrpSpPr>
          <p:grpSpPr>
            <a:xfrm>
              <a:off x="16135350" y="8370315"/>
              <a:ext cx="4161466" cy="492443"/>
              <a:chOff x="16135350" y="8370315"/>
              <a:chExt cx="4161466" cy="492443"/>
            </a:xfrm>
          </p:grpSpPr>
          <p:sp>
            <p:nvSpPr>
              <p:cNvPr id="37" name="Прямоугольник 19">
                <a:extLst>
                  <a:ext uri="{FF2B5EF4-FFF2-40B4-BE49-F238E27FC236}">
                    <a16:creationId xmlns:a16="http://schemas.microsoft.com/office/drawing/2014/main" id="{5DC8F0A1-3C25-EE07-E9D7-6C36821EFD76}"/>
                  </a:ext>
                </a:extLst>
              </p:cNvPr>
              <p:cNvSpPr/>
              <p:nvPr/>
            </p:nvSpPr>
            <p:spPr>
              <a:xfrm>
                <a:off x="16135350" y="8401088"/>
                <a:ext cx="323999" cy="32399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32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2C795D0C-A8A1-63C2-881C-51B24DFD5153}"/>
                  </a:ext>
                </a:extLst>
              </p:cNvPr>
              <p:cNvSpPr txBox="1"/>
              <p:nvPr/>
            </p:nvSpPr>
            <p:spPr>
              <a:xfrm>
                <a:off x="16677045" y="8370315"/>
                <a:ext cx="3619771" cy="492443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Библиотека</a:t>
                </a:r>
                <a:r>
                  <a:rPr lang="en-US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32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NumPy</a:t>
                </a:r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(изображение для </a:t>
                </a:r>
                <a:r>
                  <a:rPr lang="en-US" sz="3200" dirty="0" err="1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oidn</a:t>
                </a:r>
                <a:r>
                  <a:rPr lang="en-US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)</a:t>
                </a:r>
                <a:endParaRPr lang="ru-RU" sz="3200" dirty="0">
                  <a:solidFill>
                    <a:schemeClr val="tx2"/>
                  </a:solidFill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7AF37DC3-3C53-12CA-445A-298BC10B28E3}"/>
              </a:ext>
            </a:extLst>
          </p:cNvPr>
          <p:cNvSpPr txBox="1"/>
          <p:nvPr/>
        </p:nvSpPr>
        <p:spPr>
          <a:xfrm>
            <a:off x="3047796" y="3599634"/>
            <a:ext cx="97093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IDE PyCharm: </a:t>
            </a:r>
            <a:r>
              <a:rPr lang="ru-RU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разработка на </a:t>
            </a:r>
            <a:r>
              <a:rPr lang="en-US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Python</a:t>
            </a:r>
            <a:endParaRPr lang="ru-RU" sz="44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endParaRPr lang="en-US" sz="4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3BA6ECC-98CB-924F-692C-C22C7E9FE972}"/>
              </a:ext>
            </a:extLst>
          </p:cNvPr>
          <p:cNvSpPr txBox="1"/>
          <p:nvPr/>
        </p:nvSpPr>
        <p:spPr>
          <a:xfrm>
            <a:off x="14875049" y="3629008"/>
            <a:ext cx="79470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IDE Xcode: </a:t>
            </a:r>
            <a:r>
              <a:rPr lang="ru-RU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разработка на </a:t>
            </a:r>
            <a:r>
              <a:rPr lang="en-US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C++</a:t>
            </a:r>
            <a:endParaRPr lang="ru-RU" sz="44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endParaRPr lang="en-US" sz="4400" dirty="0"/>
          </a:p>
        </p:txBody>
      </p:sp>
      <p:grpSp>
        <p:nvGrpSpPr>
          <p:cNvPr id="47" name="Группа 14">
            <a:extLst>
              <a:ext uri="{FF2B5EF4-FFF2-40B4-BE49-F238E27FC236}">
                <a16:creationId xmlns:a16="http://schemas.microsoft.com/office/drawing/2014/main" id="{B737077A-C9DA-2570-1A23-01541E530ABF}"/>
              </a:ext>
            </a:extLst>
          </p:cNvPr>
          <p:cNvGrpSpPr/>
          <p:nvPr/>
        </p:nvGrpSpPr>
        <p:grpSpPr>
          <a:xfrm>
            <a:off x="15218024" y="4910066"/>
            <a:ext cx="7204352" cy="1263819"/>
            <a:chOff x="16135350" y="6053998"/>
            <a:chExt cx="3845616" cy="1263819"/>
          </a:xfrm>
        </p:grpSpPr>
        <p:grpSp>
          <p:nvGrpSpPr>
            <p:cNvPr id="48" name="Группа 15">
              <a:extLst>
                <a:ext uri="{FF2B5EF4-FFF2-40B4-BE49-F238E27FC236}">
                  <a16:creationId xmlns:a16="http://schemas.microsoft.com/office/drawing/2014/main" id="{64825B6A-AF90-4FF9-A7A5-038D7D295762}"/>
                </a:ext>
              </a:extLst>
            </p:cNvPr>
            <p:cNvGrpSpPr/>
            <p:nvPr/>
          </p:nvGrpSpPr>
          <p:grpSpPr>
            <a:xfrm>
              <a:off x="16135350" y="6053998"/>
              <a:ext cx="3832088" cy="492443"/>
              <a:chOff x="16135350" y="6053998"/>
              <a:chExt cx="3832088" cy="492443"/>
            </a:xfrm>
          </p:grpSpPr>
          <p:sp>
            <p:nvSpPr>
              <p:cNvPr id="58" name="Прямоугольник 25">
                <a:extLst>
                  <a:ext uri="{FF2B5EF4-FFF2-40B4-BE49-F238E27FC236}">
                    <a16:creationId xmlns:a16="http://schemas.microsoft.com/office/drawing/2014/main" id="{72BF8CD8-4E2F-4209-2C7C-AA7EA06B1F2A}"/>
                  </a:ext>
                </a:extLst>
              </p:cNvPr>
              <p:cNvSpPr/>
              <p:nvPr/>
            </p:nvSpPr>
            <p:spPr>
              <a:xfrm>
                <a:off x="16135350" y="6083153"/>
                <a:ext cx="323999" cy="323999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32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E625C90-61B4-C91A-3547-FBE56B0751E0}"/>
                  </a:ext>
                </a:extLst>
              </p:cNvPr>
              <p:cNvSpPr txBox="1"/>
              <p:nvPr/>
            </p:nvSpPr>
            <p:spPr>
              <a:xfrm>
                <a:off x="16669868" y="6053998"/>
                <a:ext cx="3297570" cy="492443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Библиотека </a:t>
                </a:r>
                <a:r>
                  <a:rPr lang="en-US" sz="32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OIDN</a:t>
                </a:r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 (Денойзинг)</a:t>
                </a:r>
              </a:p>
            </p:txBody>
          </p:sp>
        </p:grpSp>
        <p:grpSp>
          <p:nvGrpSpPr>
            <p:cNvPr id="49" name="Группа 16">
              <a:extLst>
                <a:ext uri="{FF2B5EF4-FFF2-40B4-BE49-F238E27FC236}">
                  <a16:creationId xmlns:a16="http://schemas.microsoft.com/office/drawing/2014/main" id="{3D6A2D6C-731E-DFB6-98A9-237F8CD26F37}"/>
                </a:ext>
              </a:extLst>
            </p:cNvPr>
            <p:cNvGrpSpPr/>
            <p:nvPr/>
          </p:nvGrpSpPr>
          <p:grpSpPr>
            <a:xfrm>
              <a:off x="16135350" y="6825374"/>
              <a:ext cx="3845616" cy="492443"/>
              <a:chOff x="16135350" y="6825374"/>
              <a:chExt cx="3845616" cy="492443"/>
            </a:xfrm>
          </p:grpSpPr>
          <p:sp>
            <p:nvSpPr>
              <p:cNvPr id="56" name="Прямоугольник 23">
                <a:extLst>
                  <a:ext uri="{FF2B5EF4-FFF2-40B4-BE49-F238E27FC236}">
                    <a16:creationId xmlns:a16="http://schemas.microsoft.com/office/drawing/2014/main" id="{D0D6774E-DCE9-BD3D-FD1F-8CB8CA7831A4}"/>
                  </a:ext>
                </a:extLst>
              </p:cNvPr>
              <p:cNvSpPr/>
              <p:nvPr/>
            </p:nvSpPr>
            <p:spPr>
              <a:xfrm>
                <a:off x="16135350" y="6855798"/>
                <a:ext cx="323999" cy="3239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32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64C8BDD3-D7E7-A914-43E1-B372545A7A5E}"/>
                  </a:ext>
                </a:extLst>
              </p:cNvPr>
              <p:cNvSpPr txBox="1"/>
              <p:nvPr/>
            </p:nvSpPr>
            <p:spPr>
              <a:xfrm>
                <a:off x="16683396" y="6825374"/>
                <a:ext cx="3297570" cy="492443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Библиотека </a:t>
                </a:r>
                <a:r>
                  <a:rPr lang="en-US" sz="32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Embree</a:t>
                </a:r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  (</a:t>
                </a:r>
                <a:r>
                  <a:rPr lang="en-US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BVH </a:t>
                </a:r>
                <a:r>
                  <a:rPr lang="ru-RU" sz="32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дерево)</a:t>
                </a:r>
              </a:p>
            </p:txBody>
          </p:sp>
        </p:grp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7EAFEE13-9D46-57EA-79CB-3E981EECF4D5}"/>
              </a:ext>
            </a:extLst>
          </p:cNvPr>
          <p:cNvSpPr txBox="1"/>
          <p:nvPr/>
        </p:nvSpPr>
        <p:spPr>
          <a:xfrm>
            <a:off x="3047796" y="10924921"/>
            <a:ext cx="94310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Matlab</a:t>
            </a:r>
            <a:r>
              <a:rPr lang="en-US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: </a:t>
            </a:r>
            <a:r>
              <a:rPr lang="ru-RU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тестирование алгоритма Локальных оценок</a:t>
            </a:r>
          </a:p>
          <a:p>
            <a:endParaRPr lang="en-US" sz="44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958897F-3118-0715-3B5E-564B612B5CD6}"/>
              </a:ext>
            </a:extLst>
          </p:cNvPr>
          <p:cNvSpPr txBox="1"/>
          <p:nvPr/>
        </p:nvSpPr>
        <p:spPr>
          <a:xfrm>
            <a:off x="14875049" y="8188123"/>
            <a:ext cx="1021709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Light-in-Night Pro (beta): </a:t>
            </a:r>
            <a:r>
              <a:rPr lang="ru-RU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программа для проектирования освещения</a:t>
            </a:r>
          </a:p>
          <a:p>
            <a:endParaRPr lang="en-US" sz="4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CBEDFD3-7A0D-1B43-9536-A69886873804}"/>
              </a:ext>
            </a:extLst>
          </p:cNvPr>
          <p:cNvSpPr txBox="1"/>
          <p:nvPr/>
        </p:nvSpPr>
        <p:spPr>
          <a:xfrm>
            <a:off x="3047797" y="8190121"/>
            <a:ext cx="892704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Dialux</a:t>
            </a:r>
            <a:r>
              <a:rPr lang="en-US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evo: </a:t>
            </a:r>
            <a:r>
              <a:rPr lang="ru-RU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программа для проектирования освещения</a:t>
            </a:r>
            <a:r>
              <a:rPr lang="en-US" sz="4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endParaRPr lang="ru-RU" sz="44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endParaRPr lang="en-US" sz="4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C51867-C5B0-FF3A-BEED-CD3818EB6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011" y="3275979"/>
            <a:ext cx="12954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Xcode 15 - Apple Developer">
            <a:extLst>
              <a:ext uri="{FF2B5EF4-FFF2-40B4-BE49-F238E27FC236}">
                <a16:creationId xmlns:a16="http://schemas.microsoft.com/office/drawing/2014/main" id="{1B3A7E36-B73A-784F-6758-6820CBB0A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5134" y="3134405"/>
            <a:ext cx="1573142" cy="157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TLAB - Wikipedia">
            <a:extLst>
              <a:ext uri="{FF2B5EF4-FFF2-40B4-BE49-F238E27FC236}">
                <a16:creationId xmlns:a16="http://schemas.microsoft.com/office/drawing/2014/main" id="{A0A9D6E1-72F6-A03E-1200-C7F5EB39A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516" y="10924921"/>
            <a:ext cx="1233252" cy="1103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2DD1099-B76B-0B6B-73D8-39522C5BD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011" y="8190121"/>
            <a:ext cx="1232540" cy="1232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Light-in-Night Road 6.0.45 Скачать для Windows ПК Бесплатно">
            <a:extLst>
              <a:ext uri="{FF2B5EF4-FFF2-40B4-BE49-F238E27FC236}">
                <a16:creationId xmlns:a16="http://schemas.microsoft.com/office/drawing/2014/main" id="{F2D0ABA6-B5A5-7A55-067E-5BCCA90AB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5435" y="8303479"/>
            <a:ext cx="1232540" cy="1232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7604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6877814" y="1871988"/>
            <a:ext cx="10626783" cy="1878793"/>
          </a:xfrm>
        </p:spPr>
        <p:txBody>
          <a:bodyPr/>
          <a:lstStyle/>
          <a:p>
            <a:pPr algn="ctr"/>
            <a:r>
              <a:rPr lang="ru-RU" sz="5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Итоги работы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29"/>
          </p:nvPr>
        </p:nvSpPr>
        <p:spPr>
          <a:xfrm>
            <a:off x="12364227" y="6225414"/>
            <a:ext cx="10627535" cy="519684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Библиотека позволяет эффективно устранить шум и избавить от избыточных вычислений.</a:t>
            </a:r>
          </a:p>
          <a:p>
            <a:endParaRPr lang="ru-RU" sz="4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ru-RU" sz="4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Решение беспрепятственно внедряется в проекты и универсально.</a:t>
            </a:r>
          </a:p>
          <a:p>
            <a:endParaRPr lang="ru-RU" sz="4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endParaRPr lang="ru-RU" sz="4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30"/>
          </p:nvPr>
        </p:nvSpPr>
        <p:spPr>
          <a:xfrm>
            <a:off x="12364227" y="5073766"/>
            <a:ext cx="10308737" cy="1039869"/>
          </a:xfrm>
        </p:spPr>
        <p:txBody>
          <a:bodyPr/>
          <a:lstStyle/>
          <a:p>
            <a:r>
              <a:rPr lang="en-US" sz="5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Intel Open Image Denoise</a:t>
            </a:r>
            <a:endParaRPr lang="ru-RU" sz="5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C86E7AF-8149-3D2A-24A7-D53B0850A495}"/>
                  </a:ext>
                </a:extLst>
              </p14:cNvPr>
              <p14:cNvContentPartPr/>
              <p14:nvPr/>
            </p14:nvContentPartPr>
            <p14:xfrm>
              <a:off x="3580756" y="5930215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C86E7AF-8149-3D2A-24A7-D53B0850A4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4756" y="5894575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0602ECE-03C0-F3FA-B457-D97C0D90492C}"/>
                  </a:ext>
                </a:extLst>
              </p14:cNvPr>
              <p14:cNvContentPartPr/>
              <p14:nvPr/>
            </p14:nvContentPartPr>
            <p14:xfrm>
              <a:off x="1353796" y="5347735"/>
              <a:ext cx="292680" cy="15318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0602ECE-03C0-F3FA-B457-D97C0D90492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8156" y="5312095"/>
                <a:ext cx="364320" cy="160344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Текст 10"/>
          <p:cNvSpPr>
            <a:spLocks noGrp="1"/>
          </p:cNvSpPr>
          <p:nvPr>
            <p:ph type="body" sz="quarter" idx="26"/>
          </p:nvPr>
        </p:nvSpPr>
        <p:spPr>
          <a:xfrm>
            <a:off x="1297764" y="5003525"/>
            <a:ext cx="10627535" cy="1039869"/>
          </a:xfrm>
        </p:spPr>
        <p:txBody>
          <a:bodyPr/>
          <a:lstStyle/>
          <a:p>
            <a:r>
              <a:rPr lang="ru-RU" sz="5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Локальные оценки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2"/>
          </p:nvPr>
        </p:nvSpPr>
        <p:spPr>
          <a:xfrm>
            <a:off x="1297765" y="6225415"/>
            <a:ext cx="10627535" cy="5196839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Метод Локальных оценок был исследован и его эффективность</a:t>
            </a:r>
            <a:r>
              <a:rPr lang="en-US" sz="4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ru-RU" sz="4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в моделировании подтверждена.</a:t>
            </a:r>
          </a:p>
          <a:p>
            <a:endParaRPr lang="ru-RU" sz="4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ru-RU" sz="4400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Выявлены проблемы с шумом и скоростью визуализации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12C833-BF40-922E-006B-DE15A8AFD712}"/>
              </a:ext>
            </a:extLst>
          </p:cNvPr>
          <p:cNvSpPr txBox="1"/>
          <p:nvPr/>
        </p:nvSpPr>
        <p:spPr>
          <a:xfrm>
            <a:off x="22422376" y="1364157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1B0126-00AF-1293-C653-091AE7A49D4B}"/>
              </a:ext>
            </a:extLst>
          </p:cNvPr>
          <p:cNvSpPr txBox="1"/>
          <p:nvPr/>
        </p:nvSpPr>
        <p:spPr>
          <a:xfrm>
            <a:off x="8382000" y="2641600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859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Ленинский проспект, д. 4</a:t>
            </a:r>
            <a:b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Москва, 119049</a:t>
            </a:r>
            <a:b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тел. +7 (495) 955-00-32</a:t>
            </a:r>
            <a:b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e-</a:t>
            </a:r>
            <a:r>
              <a:rPr lang="ru-RU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mail</a:t>
            </a:r>
            <a: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: kancela@misis.ru</a:t>
            </a:r>
            <a:b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misis.ru</a:t>
            </a:r>
          </a:p>
        </p:txBody>
      </p:sp>
      <p:sp>
        <p:nvSpPr>
          <p:cNvPr id="7" name="Заголовок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72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Спасибо</a:t>
            </a:r>
            <a:br>
              <a:rPr lang="ru-RU" sz="72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ru-RU" sz="72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912671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98516" y="1990165"/>
            <a:ext cx="15537202" cy="1229285"/>
          </a:xfrm>
        </p:spPr>
        <p:txBody>
          <a:bodyPr/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исследования</a:t>
            </a:r>
          </a:p>
        </p:txBody>
      </p:sp>
      <p:grpSp>
        <p:nvGrpSpPr>
          <p:cNvPr id="15" name="Группа 14"/>
          <p:cNvGrpSpPr/>
          <p:nvPr/>
        </p:nvGrpSpPr>
        <p:grpSpPr>
          <a:xfrm>
            <a:off x="1775012" y="4560654"/>
            <a:ext cx="19336870" cy="6734875"/>
            <a:chOff x="16135350" y="6053998"/>
            <a:chExt cx="3845616" cy="2671089"/>
          </a:xfrm>
        </p:grpSpPr>
        <p:grpSp>
          <p:nvGrpSpPr>
            <p:cNvPr id="16" name="Группа 15"/>
            <p:cNvGrpSpPr/>
            <p:nvPr/>
          </p:nvGrpSpPr>
          <p:grpSpPr>
            <a:xfrm>
              <a:off x="16135350" y="6053998"/>
              <a:ext cx="3832088" cy="537090"/>
              <a:chOff x="16135350" y="6053998"/>
              <a:chExt cx="3832088" cy="537090"/>
            </a:xfrm>
          </p:grpSpPr>
          <p:sp>
            <p:nvSpPr>
              <p:cNvPr id="26" name="Прямоугольник 25"/>
              <p:cNvSpPr/>
              <p:nvPr/>
            </p:nvSpPr>
            <p:spPr>
              <a:xfrm>
                <a:off x="16135350" y="6083153"/>
                <a:ext cx="323999" cy="323999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2200">
                  <a:solidFill>
                    <a:schemeClr val="tx2"/>
                  </a:solidFill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6669868" y="6053998"/>
                <a:ext cx="3297570" cy="53709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Исследование малоизвестного и перспективного метода моделирования света «Локальные оценки метода Монте-Карло». </a:t>
                </a:r>
              </a:p>
            </p:txBody>
          </p:sp>
        </p:grpSp>
        <p:grpSp>
          <p:nvGrpSpPr>
            <p:cNvPr id="17" name="Группа 16"/>
            <p:cNvGrpSpPr/>
            <p:nvPr/>
          </p:nvGrpSpPr>
          <p:grpSpPr>
            <a:xfrm>
              <a:off x="16135350" y="6825374"/>
              <a:ext cx="3845616" cy="537090"/>
              <a:chOff x="16135350" y="6825374"/>
              <a:chExt cx="3845616" cy="537090"/>
            </a:xfrm>
          </p:grpSpPr>
          <p:sp>
            <p:nvSpPr>
              <p:cNvPr id="24" name="Прямоугольник 23"/>
              <p:cNvSpPr/>
              <p:nvPr/>
            </p:nvSpPr>
            <p:spPr>
              <a:xfrm>
                <a:off x="16135350" y="6855798"/>
                <a:ext cx="323999" cy="3239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2200">
                  <a:solidFill>
                    <a:schemeClr val="tx2"/>
                  </a:solidFill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16683396" y="6825374"/>
                <a:ext cx="3297570" cy="53709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Наличие нерешенных проблем, </a:t>
                </a:r>
              </a:p>
              <a:p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долгий рендеринг и шум на изображении.</a:t>
                </a:r>
              </a:p>
            </p:txBody>
          </p:sp>
        </p:grpSp>
        <p:grpSp>
          <p:nvGrpSpPr>
            <p:cNvPr id="18" name="Группа 17"/>
            <p:cNvGrpSpPr/>
            <p:nvPr/>
          </p:nvGrpSpPr>
          <p:grpSpPr>
            <a:xfrm>
              <a:off x="16135350" y="7598017"/>
              <a:ext cx="3839266" cy="354422"/>
              <a:chOff x="16135350" y="7598017"/>
              <a:chExt cx="3839266" cy="354422"/>
            </a:xfrm>
          </p:grpSpPr>
          <p:sp>
            <p:nvSpPr>
              <p:cNvPr id="22" name="Прямоугольник 21"/>
              <p:cNvSpPr/>
              <p:nvPr/>
            </p:nvSpPr>
            <p:spPr>
              <a:xfrm>
                <a:off x="16135350" y="7628440"/>
                <a:ext cx="323999" cy="323999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2200">
                  <a:solidFill>
                    <a:schemeClr val="tx2"/>
                  </a:solidFill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6677046" y="7598017"/>
                <a:ext cx="3297570" cy="268545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Универсальность  и применимость решений к иным методам.</a:t>
                </a:r>
              </a:p>
            </p:txBody>
          </p:sp>
        </p:grpSp>
        <p:grpSp>
          <p:nvGrpSpPr>
            <p:cNvPr id="19" name="Группа 18"/>
            <p:cNvGrpSpPr/>
            <p:nvPr/>
          </p:nvGrpSpPr>
          <p:grpSpPr>
            <a:xfrm>
              <a:off x="16135350" y="8370316"/>
              <a:ext cx="3839266" cy="354771"/>
              <a:chOff x="16135350" y="8370316"/>
              <a:chExt cx="3839266" cy="354771"/>
            </a:xfrm>
          </p:grpSpPr>
          <p:sp>
            <p:nvSpPr>
              <p:cNvPr id="20" name="Прямоугольник 19"/>
              <p:cNvSpPr/>
              <p:nvPr/>
            </p:nvSpPr>
            <p:spPr>
              <a:xfrm>
                <a:off x="16135350" y="8401088"/>
                <a:ext cx="323999" cy="32399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2200">
                  <a:solidFill>
                    <a:schemeClr val="tx2"/>
                  </a:solidFill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6677046" y="8370316"/>
                <a:ext cx="3297570" cy="268545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Коммерческая реализация метода в процессе разработки. 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8F60CE-DA22-2DF6-6DB0-71288085CFA7}"/>
              </a:ext>
            </a:extLst>
          </p:cNvPr>
          <p:cNvSpPr txBox="1"/>
          <p:nvPr/>
        </p:nvSpPr>
        <p:spPr>
          <a:xfrm>
            <a:off x="22422376" y="1364157"/>
            <a:ext cx="5693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664985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0FD3DE24-8A90-EFFF-9221-C339D5C44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946800"/>
              </p:ext>
            </p:extLst>
          </p:nvPr>
        </p:nvGraphicFramePr>
        <p:xfrm>
          <a:off x="415289" y="274320"/>
          <a:ext cx="21601113" cy="12742434"/>
        </p:xfrm>
        <a:graphic>
          <a:graphicData uri="http://schemas.openxmlformats.org/drawingml/2006/table">
            <a:tbl>
              <a:tblPr/>
              <a:tblGrid>
                <a:gridCol w="5374190">
                  <a:extLst>
                    <a:ext uri="{9D8B030D-6E8A-4147-A177-3AD203B41FA5}">
                      <a16:colId xmlns:a16="http://schemas.microsoft.com/office/drawing/2014/main" val="1712662981"/>
                    </a:ext>
                  </a:extLst>
                </a:gridCol>
                <a:gridCol w="16226923">
                  <a:extLst>
                    <a:ext uri="{9D8B030D-6E8A-4147-A177-3AD203B41FA5}">
                      <a16:colId xmlns:a16="http://schemas.microsoft.com/office/drawing/2014/main" val="3169980314"/>
                    </a:ext>
                  </a:extLst>
                </a:gridCol>
              </a:tblGrid>
              <a:tr h="2625700"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ЦЕЛЬ</a:t>
                      </a:r>
                      <a:endParaRPr lang="ru-RU" sz="40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456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Нахождение эффективного способа улучшения визуализации, </a:t>
                      </a:r>
                    </a:p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применимого к методу Локальных оценок.</a:t>
                      </a:r>
                      <a:endParaRPr lang="ru-RU" sz="4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753256"/>
                  </a:ext>
                </a:extLst>
              </a:tr>
              <a:tr h="4842959"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ЗАДАЧИ</a:t>
                      </a:r>
                      <a:endParaRPr lang="ru-RU" sz="40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456F1"/>
                    </a:solidFill>
                  </a:tcPr>
                </a:tc>
                <a:tc>
                  <a:txBody>
                    <a:bodyPr/>
                    <a:lstStyle/>
                    <a:p>
                      <a:pPr marL="571500" indent="-571500" algn="l">
                        <a:lnSpc>
                          <a:spcPct val="150000"/>
                        </a:lnSpc>
                        <a:buFont typeface="Wingdings" pitchFamily="2" charset="2"/>
                        <a:buChar char="ü"/>
                      </a:pPr>
                      <a:r>
                        <a:rPr lang="ru-RU" sz="44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Аналитический обзор научных публикаций.  </a:t>
                      </a:r>
                    </a:p>
                    <a:p>
                      <a:pPr marL="571500" indent="-571500" algn="l">
                        <a:lnSpc>
                          <a:spcPct val="150000"/>
                        </a:lnSpc>
                        <a:buFont typeface="Wingdings" pitchFamily="2" charset="2"/>
                        <a:buChar char="ü"/>
                      </a:pPr>
                      <a:r>
                        <a:rPr lang="ru-RU" sz="44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Определение нерешенных проблем.</a:t>
                      </a:r>
                    </a:p>
                    <a:p>
                      <a:pPr marL="571500" indent="-571500" algn="l">
                        <a:lnSpc>
                          <a:spcPct val="150000"/>
                        </a:lnSpc>
                        <a:buFont typeface="Wingdings" pitchFamily="2" charset="2"/>
                        <a:buChar char="ü"/>
                      </a:pPr>
                      <a:r>
                        <a:rPr lang="ru-RU" sz="44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Определение подходящих инструментов для решения сформулированных проблем и их практическое применение.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7939332"/>
                  </a:ext>
                </a:extLst>
              </a:tr>
              <a:tr h="2648075">
                <a:tc>
                  <a:txBody>
                    <a:bodyPr/>
                    <a:lstStyle/>
                    <a:p>
                      <a:pPr algn="ctr"/>
                      <a:r>
                        <a:rPr lang="ru-RU" sz="400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ОБЪЕКТ</a:t>
                      </a:r>
                      <a:endParaRPr lang="ru-RU" sz="400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456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Моделируемый свет и процесс распределения яркости.</a:t>
                      </a:r>
                      <a:endParaRPr lang="ru-RU" sz="4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974291"/>
                  </a:ext>
                </a:extLst>
              </a:tr>
              <a:tr h="2625700">
                <a:tc>
                  <a:txBody>
                    <a:bodyPr/>
                    <a:lstStyle/>
                    <a:p>
                      <a:pPr algn="ctr"/>
                      <a:r>
                        <a:rPr lang="ru-RU" sz="4000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</a:rPr>
                        <a:t>ПРЕДМЕТ</a:t>
                      </a:r>
                      <a:endParaRPr lang="ru-RU" sz="4000" dirty="0"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456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44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Методы моделирования освещения, локальные оценки метода Монте-Карло, технологии и инструменты для улучшения производительности и качества визуализации.</a:t>
                      </a:r>
                      <a:endParaRPr lang="ru-RU" sz="4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515546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5C800AD-2CCC-4847-D724-9AB263ADC723}"/>
              </a:ext>
            </a:extLst>
          </p:cNvPr>
          <p:cNvSpPr txBox="1"/>
          <p:nvPr/>
        </p:nvSpPr>
        <p:spPr>
          <a:xfrm>
            <a:off x="22422376" y="1364157"/>
            <a:ext cx="5693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226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17823202" cy="1103759"/>
          </a:xfrm>
        </p:spPr>
        <p:txBody>
          <a:bodyPr/>
          <a:lstStyle/>
          <a:p>
            <a:r>
              <a:rPr lang="ru-RU" sz="5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Методы моделирования освещения</a:t>
            </a:r>
          </a:p>
        </p:txBody>
      </p:sp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127781"/>
              </p:ext>
            </p:extLst>
          </p:nvPr>
        </p:nvGraphicFramePr>
        <p:xfrm>
          <a:off x="-772160" y="4673600"/>
          <a:ext cx="25154577" cy="69267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981987">
                  <a:extLst>
                    <a:ext uri="{9D8B030D-6E8A-4147-A177-3AD203B41FA5}">
                      <a16:colId xmlns:a16="http://schemas.microsoft.com/office/drawing/2014/main" val="3354955119"/>
                    </a:ext>
                  </a:extLst>
                </a:gridCol>
                <a:gridCol w="3834518">
                  <a:extLst>
                    <a:ext uri="{9D8B030D-6E8A-4147-A177-3AD203B41FA5}">
                      <a16:colId xmlns:a16="http://schemas.microsoft.com/office/drawing/2014/main" val="242051139"/>
                    </a:ext>
                  </a:extLst>
                </a:gridCol>
                <a:gridCol w="3834518">
                  <a:extLst>
                    <a:ext uri="{9D8B030D-6E8A-4147-A177-3AD203B41FA5}">
                      <a16:colId xmlns:a16="http://schemas.microsoft.com/office/drawing/2014/main" val="2557695792"/>
                    </a:ext>
                  </a:extLst>
                </a:gridCol>
                <a:gridCol w="3834518">
                  <a:extLst>
                    <a:ext uri="{9D8B030D-6E8A-4147-A177-3AD203B41FA5}">
                      <a16:colId xmlns:a16="http://schemas.microsoft.com/office/drawing/2014/main" val="953257865"/>
                    </a:ext>
                  </a:extLst>
                </a:gridCol>
                <a:gridCol w="3834518">
                  <a:extLst>
                    <a:ext uri="{9D8B030D-6E8A-4147-A177-3AD203B41FA5}">
                      <a16:colId xmlns:a16="http://schemas.microsoft.com/office/drawing/2014/main" val="3283969896"/>
                    </a:ext>
                  </a:extLst>
                </a:gridCol>
                <a:gridCol w="383451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075083">
                <a:tc>
                  <a:txBody>
                    <a:bodyPr/>
                    <a:lstStyle/>
                    <a:p>
                      <a:pPr algn="ctr"/>
                      <a:r>
                        <a:rPr lang="ru-RU" sz="3600" b="1" dirty="0">
                          <a:solidFill>
                            <a:schemeClr val="accent1"/>
                          </a:solidFill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Название метода</a:t>
                      </a:r>
                    </a:p>
                  </a:txBody>
                  <a:tcPr marL="0" marR="75813" marT="90000" marB="37907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Метод</a:t>
                      </a:r>
                    </a:p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Конечных элементов</a:t>
                      </a:r>
                      <a:endParaRPr lang="ru-RU" sz="36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90000" marB="3790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Метод</a:t>
                      </a:r>
                    </a:p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Излучательности</a:t>
                      </a:r>
                      <a:endParaRPr lang="ru-RU" sz="36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90000" marB="3790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Метод</a:t>
                      </a:r>
                    </a:p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Монте-Карло</a:t>
                      </a:r>
                      <a:endParaRPr lang="ru-RU" sz="36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90000" marB="3790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Трассировка </a:t>
                      </a:r>
                    </a:p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лучей</a:t>
                      </a:r>
                      <a:endParaRPr lang="ru-RU" sz="36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90000" marB="3790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87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Локальные оценки метода Монте-Карло</a:t>
                      </a:r>
                      <a:endParaRPr lang="ru-RU" sz="3600" b="1" dirty="0">
                        <a:solidFill>
                          <a:schemeClr val="accent1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90000" marB="37907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2031791"/>
                  </a:ext>
                </a:extLst>
              </a:tr>
              <a:tr h="2425813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</a:pPr>
                      <a:r>
                        <a:rPr lang="ru-RU" sz="3600" b="1" dirty="0">
                          <a:solidFill>
                            <a:schemeClr val="tx2"/>
                          </a:solidFill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Плюсы</a:t>
                      </a:r>
                    </a:p>
                  </a:txBody>
                  <a:tcPr marL="0" marR="75813" marT="219600" marB="37907" anchor="ctr">
                    <a:lnL>
                      <a:noFill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Высокая точность</a:t>
                      </a:r>
                      <a:endParaRPr lang="ru-RU" sz="3600" b="1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Эффективно для диффузных поверхностей</a:t>
                      </a:r>
                      <a:endParaRPr lang="ru-RU" sz="3600" b="1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Применим во многих областях</a:t>
                      </a:r>
                      <a:endParaRPr lang="ru-RU" sz="3600" b="1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0" dirty="0">
                          <a:solidFill>
                            <a:schemeClr val="tx2"/>
                          </a:solidFill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Точность,</a:t>
                      </a:r>
                    </a:p>
                    <a:p>
                      <a:pPr algn="ctr"/>
                      <a:r>
                        <a:rPr lang="ru-RU" sz="3600" b="0" dirty="0">
                          <a:solidFill>
                            <a:schemeClr val="tx2"/>
                          </a:solidFill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Простота концепции</a:t>
                      </a: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Быстрое моделирование</a:t>
                      </a:r>
                      <a:r>
                        <a:rPr kumimoji="0" lang="ru-RU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,</a:t>
                      </a:r>
                    </a:p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точность</a:t>
                      </a: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5813">
                <a:tc>
                  <a:txBody>
                    <a:bodyPr/>
                    <a:lstStyle/>
                    <a:p>
                      <a:pPr algn="ctr">
                        <a:spcBef>
                          <a:spcPts val="0"/>
                        </a:spcBef>
                      </a:pPr>
                      <a:r>
                        <a:rPr lang="ru-RU" sz="3600" b="1" dirty="0">
                          <a:solidFill>
                            <a:schemeClr val="tx2"/>
                          </a:solidFill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Минусы</a:t>
                      </a:r>
                    </a:p>
                  </a:txBody>
                  <a:tcPr marL="0" marR="75813" marT="219600" marB="37907" anchor="ctr">
                    <a:lnL>
                      <a:noFill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Сложные вычисления</a:t>
                      </a:r>
                      <a:endParaRPr lang="ru-RU" sz="36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Нет зеркальных отражений</a:t>
                      </a:r>
                      <a:endParaRPr lang="ru-RU" sz="36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Много итераций для точности</a:t>
                      </a:r>
                      <a:endParaRPr lang="ru-RU" sz="36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Требует много ресурсов</a:t>
                      </a:r>
                      <a:endParaRPr lang="ru-RU" sz="36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Tahoma" panose="020B0604030504040204" pitchFamily="34" charset="0"/>
                          <a:cs typeface="Times New Roman" panose="02020603050405020304" pitchFamily="18" charset="0"/>
                        </a:rPr>
                        <a:t>Медленная визуализация</a:t>
                      </a:r>
                      <a:endParaRPr lang="ru-RU" sz="36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Tahoma" panose="020B060403050404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5813" marR="75813" marT="219600" marB="37907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554452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8A4447B-3ED9-5CEA-014E-7310B55681B1}"/>
              </a:ext>
            </a:extLst>
          </p:cNvPr>
          <p:cNvSpPr txBox="1"/>
          <p:nvPr/>
        </p:nvSpPr>
        <p:spPr>
          <a:xfrm>
            <a:off x="22422376" y="1364157"/>
            <a:ext cx="5693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035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123860" cy="1878793"/>
          </a:xfrm>
        </p:spPr>
        <p:txBody>
          <a:bodyPr/>
          <a:lstStyle/>
          <a:p>
            <a:r>
              <a:rPr lang="ru-RU" sz="5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Работа локальных оценок метода Монте-Карло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29"/>
          </p:nvPr>
        </p:nvSpPr>
        <p:spPr>
          <a:xfrm>
            <a:off x="15346021" y="6243304"/>
            <a:ext cx="10627535" cy="5196840"/>
          </a:xfrm>
        </p:spPr>
        <p:txBody>
          <a:bodyPr/>
          <a:lstStyle/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30"/>
          </p:nvPr>
        </p:nvSpPr>
        <p:spPr>
          <a:xfrm>
            <a:off x="17022761" y="5246882"/>
            <a:ext cx="6839311" cy="1039869"/>
          </a:xfrm>
        </p:spPr>
        <p:txBody>
          <a:bodyPr/>
          <a:lstStyle/>
          <a:p>
            <a:r>
              <a:rPr lang="ru-RU" sz="5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Локальные оценки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C86E7AF-8149-3D2A-24A7-D53B0850A495}"/>
                  </a:ext>
                </a:extLst>
              </p14:cNvPr>
              <p14:cNvContentPartPr/>
              <p14:nvPr/>
            </p14:nvContentPartPr>
            <p14:xfrm>
              <a:off x="3580756" y="5930215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C86E7AF-8149-3D2A-24A7-D53B0850A4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4756" y="5894575"/>
                <a:ext cx="72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0602ECE-03C0-F3FA-B457-D97C0D90492C}"/>
                  </a:ext>
                </a:extLst>
              </p14:cNvPr>
              <p14:cNvContentPartPr/>
              <p14:nvPr/>
            </p14:nvContentPartPr>
            <p14:xfrm>
              <a:off x="1353796" y="5347735"/>
              <a:ext cx="292680" cy="15318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0602ECE-03C0-F3FA-B457-D97C0D90492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8156" y="5312095"/>
                <a:ext cx="364320" cy="160344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Текст 10"/>
          <p:cNvSpPr>
            <a:spLocks noGrp="1"/>
          </p:cNvSpPr>
          <p:nvPr>
            <p:ph type="body" sz="quarter" idx="26"/>
          </p:nvPr>
        </p:nvSpPr>
        <p:spPr>
          <a:xfrm>
            <a:off x="343201" y="5277741"/>
            <a:ext cx="7345385" cy="1039869"/>
          </a:xfrm>
        </p:spPr>
        <p:txBody>
          <a:bodyPr/>
          <a:lstStyle/>
          <a:p>
            <a:r>
              <a:rPr lang="ru-RU" sz="5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Метод Монте-Карло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2"/>
          </p:nvPr>
        </p:nvSpPr>
        <p:spPr>
          <a:xfrm>
            <a:off x="292122" y="6411285"/>
            <a:ext cx="7084055" cy="1821750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Выбирает начальную точку</a:t>
            </a:r>
          </a:p>
          <a:p>
            <a:r>
              <a:rPr lang="ru-RU" sz="4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луча и направление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12C833-BF40-922E-006B-DE15A8AFD712}"/>
              </a:ext>
            </a:extLst>
          </p:cNvPr>
          <p:cNvSpPr txBox="1"/>
          <p:nvPr/>
        </p:nvSpPr>
        <p:spPr>
          <a:xfrm>
            <a:off x="22422376" y="1364157"/>
            <a:ext cx="5693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AD4DA96C-F6AA-18CE-940F-668E1FCAD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22" y="7918324"/>
            <a:ext cx="7084414" cy="3838905"/>
          </a:xfrm>
          <a:prstGeom prst="rect">
            <a:avLst/>
          </a:prstGeom>
          <a:solidFill>
            <a:schemeClr val="bg2"/>
          </a:solidFill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C413947A-CC2E-C81A-37CD-B38966887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8062" y="5059877"/>
            <a:ext cx="7347184" cy="383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03F6C0-7302-1816-EA5F-AFE05A3E7DEA}"/>
              </a:ext>
            </a:extLst>
          </p:cNvPr>
          <p:cNvSpPr txBox="1"/>
          <p:nvPr/>
        </p:nvSpPr>
        <p:spPr>
          <a:xfrm>
            <a:off x="8188214" y="9112712"/>
            <a:ext cx="7991586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Луч при столкновении образует вторичные лучи с учетом отражений и преломлений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EEC366-C409-E9BD-B421-2FCB6ED4F662}"/>
              </a:ext>
            </a:extLst>
          </p:cNvPr>
          <p:cNvSpPr txBox="1"/>
          <p:nvPr/>
        </p:nvSpPr>
        <p:spPr>
          <a:xfrm>
            <a:off x="16666772" y="6336020"/>
            <a:ext cx="755129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Учитывают отражения света от вторичных источников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2ABE13E-E042-0856-5E21-A30F35A335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6179" y="7963849"/>
            <a:ext cx="7454112" cy="383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431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>
          <a:xfrm>
            <a:off x="15990319" y="3012041"/>
            <a:ext cx="7344415" cy="1964886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Использовано аналитическое решение «Задачи Соболева»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22"/>
          </p:nvPr>
        </p:nvSpPr>
        <p:spPr>
          <a:xfrm>
            <a:off x="16056666" y="4733364"/>
            <a:ext cx="6937374" cy="6540552"/>
          </a:xfrm>
        </p:spPr>
        <p:txBody>
          <a:bodyPr/>
          <a:lstStyle/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 излучательности используется в программе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DIAlux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Иные методы моделирования не имеют аналитических решений.</a:t>
            </a: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Локальная оценка показала преимущество в скорости более чем в 50 раз.</a:t>
            </a: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13270924" cy="1878793"/>
          </a:xfrm>
        </p:spPr>
        <p:txBody>
          <a:bodyPr/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Сравнение алгоритма локальной оценки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ru-RU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B0F5E66-EE13-0B54-DF62-14F7303FBB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96412410"/>
              </p:ext>
            </p:extLst>
          </p:nvPr>
        </p:nvGraphicFramePr>
        <p:xfrm>
          <a:off x="1298517" y="4733364"/>
          <a:ext cx="14312958" cy="75429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D20DE3E-42D5-FED4-22BC-82C6D0A56B5B}"/>
              </a:ext>
            </a:extLst>
          </p:cNvPr>
          <p:cNvSpPr txBox="1"/>
          <p:nvPr/>
        </p:nvSpPr>
        <p:spPr>
          <a:xfrm>
            <a:off x="22422376" y="1364157"/>
            <a:ext cx="5693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ru-RU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023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98516" y="1990165"/>
            <a:ext cx="17477164" cy="1229285"/>
          </a:xfrm>
        </p:spPr>
        <p:txBody>
          <a:bodyPr/>
          <a:lstStyle/>
          <a:p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Преимущества библиотеки </a:t>
            </a: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 Open Image Denoise</a:t>
            </a: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Группа 14"/>
          <p:cNvGrpSpPr/>
          <p:nvPr/>
        </p:nvGrpSpPr>
        <p:grpSpPr>
          <a:xfrm>
            <a:off x="1775012" y="4560655"/>
            <a:ext cx="20647364" cy="7194574"/>
            <a:chOff x="16135350" y="6053998"/>
            <a:chExt cx="3845616" cy="2853408"/>
          </a:xfrm>
        </p:grpSpPr>
        <p:grpSp>
          <p:nvGrpSpPr>
            <p:cNvPr id="16" name="Группа 15"/>
            <p:cNvGrpSpPr/>
            <p:nvPr/>
          </p:nvGrpSpPr>
          <p:grpSpPr>
            <a:xfrm>
              <a:off x="16135350" y="6053998"/>
              <a:ext cx="3832088" cy="537090"/>
              <a:chOff x="16135350" y="6053998"/>
              <a:chExt cx="3832088" cy="537090"/>
            </a:xfrm>
          </p:grpSpPr>
          <p:sp>
            <p:nvSpPr>
              <p:cNvPr id="26" name="Прямоугольник 25"/>
              <p:cNvSpPr/>
              <p:nvPr/>
            </p:nvSpPr>
            <p:spPr>
              <a:xfrm>
                <a:off x="16135350" y="6083153"/>
                <a:ext cx="323999" cy="323999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44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6669868" y="6053998"/>
                <a:ext cx="3297570" cy="53709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44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Универсальность.</a:t>
                </a:r>
              </a:p>
              <a:p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Устранение разных типов шумов без смены настроек.</a:t>
                </a:r>
              </a:p>
            </p:txBody>
          </p:sp>
        </p:grpSp>
        <p:grpSp>
          <p:nvGrpSpPr>
            <p:cNvPr id="17" name="Группа 16"/>
            <p:cNvGrpSpPr/>
            <p:nvPr/>
          </p:nvGrpSpPr>
          <p:grpSpPr>
            <a:xfrm>
              <a:off x="16135350" y="6825374"/>
              <a:ext cx="3845616" cy="537090"/>
              <a:chOff x="16135350" y="6825374"/>
              <a:chExt cx="3845616" cy="537090"/>
            </a:xfrm>
          </p:grpSpPr>
          <p:sp>
            <p:nvSpPr>
              <p:cNvPr id="24" name="Прямоугольник 23"/>
              <p:cNvSpPr/>
              <p:nvPr/>
            </p:nvSpPr>
            <p:spPr>
              <a:xfrm>
                <a:off x="16135350" y="6855798"/>
                <a:ext cx="323999" cy="3239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44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16683396" y="6825374"/>
                <a:ext cx="3297570" cy="53709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44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Скорость работы.</a:t>
                </a:r>
              </a:p>
              <a:p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Использование </a:t>
                </a:r>
                <a:r>
                  <a:rPr lang="en-US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CNN </a:t>
                </a:r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нейросети, аппаратное ускорение. </a:t>
                </a:r>
              </a:p>
            </p:txBody>
          </p:sp>
        </p:grpSp>
        <p:grpSp>
          <p:nvGrpSpPr>
            <p:cNvPr id="18" name="Группа 17"/>
            <p:cNvGrpSpPr/>
            <p:nvPr/>
          </p:nvGrpSpPr>
          <p:grpSpPr>
            <a:xfrm>
              <a:off x="16135350" y="7598017"/>
              <a:ext cx="3839266" cy="537090"/>
              <a:chOff x="16135350" y="7598017"/>
              <a:chExt cx="3839266" cy="537090"/>
            </a:xfrm>
          </p:grpSpPr>
          <p:sp>
            <p:nvSpPr>
              <p:cNvPr id="22" name="Прямоугольник 21"/>
              <p:cNvSpPr/>
              <p:nvPr/>
            </p:nvSpPr>
            <p:spPr>
              <a:xfrm>
                <a:off x="16135350" y="7628440"/>
                <a:ext cx="323999" cy="323999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44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6677046" y="7598017"/>
                <a:ext cx="3297570" cy="53709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44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Удобство.</a:t>
                </a:r>
              </a:p>
              <a:p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Бесплатна. Лицензия без ограничений. Входит в </a:t>
                </a:r>
                <a:r>
                  <a:rPr lang="en-US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toolkit </a:t>
                </a:r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вместе с </a:t>
                </a:r>
                <a:r>
                  <a:rPr lang="en-US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Embree</a:t>
                </a:r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.  </a:t>
                </a:r>
              </a:p>
            </p:txBody>
          </p:sp>
        </p:grpSp>
        <p:grpSp>
          <p:nvGrpSpPr>
            <p:cNvPr id="19" name="Группа 18"/>
            <p:cNvGrpSpPr/>
            <p:nvPr/>
          </p:nvGrpSpPr>
          <p:grpSpPr>
            <a:xfrm>
              <a:off x="16135350" y="8370316"/>
              <a:ext cx="3839266" cy="537090"/>
              <a:chOff x="16135350" y="8370316"/>
              <a:chExt cx="3839266" cy="537090"/>
            </a:xfrm>
          </p:grpSpPr>
          <p:sp>
            <p:nvSpPr>
              <p:cNvPr id="20" name="Прямоугольник 19"/>
              <p:cNvSpPr/>
              <p:nvPr/>
            </p:nvSpPr>
            <p:spPr>
              <a:xfrm>
                <a:off x="16135350" y="8401088"/>
                <a:ext cx="323999" cy="32399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sz="440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6677046" y="8370316"/>
                <a:ext cx="3297570" cy="53709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rtlCol="0">
                <a:spAutoFit/>
              </a:bodyPr>
              <a:lstStyle/>
              <a:p>
                <a:r>
                  <a:rPr lang="ru-RU" sz="4400" b="1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Гибкость.</a:t>
                </a:r>
              </a:p>
              <a:p>
                <a:r>
                  <a:rPr lang="ru-RU" sz="4400" dirty="0">
                    <a:solidFill>
                      <a:schemeClr val="tx2"/>
                    </a:solidFill>
                    <a:latin typeface="Times New Roman" panose="02020603050405020304" pitchFamily="18" charset="0"/>
                    <a:ea typeface="Tahoma" panose="020B0604030504040204" pitchFamily="34" charset="0"/>
                    <a:cs typeface="Times New Roman" panose="02020603050405020304" pitchFamily="18" charset="0"/>
                  </a:rPr>
                  <a:t>Есть инструменты для обучения нейросети на собственных данных. 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28F60CE-DA22-2DF6-6DB0-71288085CFA7}"/>
              </a:ext>
            </a:extLst>
          </p:cNvPr>
          <p:cNvSpPr txBox="1"/>
          <p:nvPr/>
        </p:nvSpPr>
        <p:spPr>
          <a:xfrm>
            <a:off x="22422376" y="1364157"/>
            <a:ext cx="5693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830158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94763-8422-8707-4A6E-FE83CC2CC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5280" y="636994"/>
            <a:ext cx="17020391" cy="1878793"/>
          </a:xfrm>
        </p:spPr>
        <p:txBody>
          <a:bodyPr/>
          <a:lstStyle/>
          <a:p>
            <a:pPr algn="ctr"/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локальной оценки в части расчёта света 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6B7DE-5A95-F1FE-D736-A4BBB238D86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/>
              <a:pPr/>
              <a:t>8</a:t>
            </a:fld>
            <a:endParaRPr lang="ru-R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9890A04-ADD0-002A-4078-60D12E2C5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5787"/>
            <a:ext cx="8099430" cy="76767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22303BB-A68D-041D-98ED-20A8AEAA68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8860" y="2515787"/>
            <a:ext cx="8183553" cy="765328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3A58B5F-BCA4-A411-DCE7-F1C9E85535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430" y="2515787"/>
            <a:ext cx="8099431" cy="767670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8CF1343-28CD-02B0-397B-81C942E8FB24}"/>
              </a:ext>
            </a:extLst>
          </p:cNvPr>
          <p:cNvSpPr txBox="1"/>
          <p:nvPr/>
        </p:nvSpPr>
        <p:spPr>
          <a:xfrm>
            <a:off x="1685702" y="10553882"/>
            <a:ext cx="47280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Трассировка лучей</a:t>
            </a: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EDC9B0-ECAC-EB02-A3CB-2D062EB9FA49}"/>
              </a:ext>
            </a:extLst>
          </p:cNvPr>
          <p:cNvSpPr txBox="1"/>
          <p:nvPr/>
        </p:nvSpPr>
        <p:spPr>
          <a:xfrm>
            <a:off x="7972264" y="10553882"/>
            <a:ext cx="83537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Модель освещения </a:t>
            </a:r>
            <a:r>
              <a:rPr lang="ru-RU" sz="4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Блинна-Фонга</a:t>
            </a: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6B2F67-A8A4-FFB2-3BA9-8CBD92B016F8}"/>
              </a:ext>
            </a:extLst>
          </p:cNvPr>
          <p:cNvSpPr txBox="1"/>
          <p:nvPr/>
        </p:nvSpPr>
        <p:spPr>
          <a:xfrm>
            <a:off x="18040917" y="10553882"/>
            <a:ext cx="4499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Локальная оценка</a:t>
            </a: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D8688D-0200-99D1-309B-6E0AC495DEDB}"/>
              </a:ext>
            </a:extLst>
          </p:cNvPr>
          <p:cNvSpPr txBox="1"/>
          <p:nvPr/>
        </p:nvSpPr>
        <p:spPr>
          <a:xfrm>
            <a:off x="22422376" y="1364157"/>
            <a:ext cx="5693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ru-RU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977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7682900" y="369289"/>
            <a:ext cx="12129100" cy="1103759"/>
          </a:xfrm>
        </p:spPr>
        <p:txBody>
          <a:bodyPr/>
          <a:lstStyle/>
          <a:p>
            <a:r>
              <a:rPr lang="ru-RU" sz="5400" b="1" dirty="0">
                <a:solidFill>
                  <a:schemeClr val="accent5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Демонстрация работы </a:t>
            </a:r>
            <a:r>
              <a:rPr lang="ru-RU" sz="5400" b="1" dirty="0" err="1">
                <a:solidFill>
                  <a:schemeClr val="accent5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денойзинга</a:t>
            </a:r>
            <a:r>
              <a:rPr lang="ru-RU" sz="5400" b="1" dirty="0">
                <a:solidFill>
                  <a:schemeClr val="accent5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1"/>
          </p:nvPr>
        </p:nvSpPr>
        <p:spPr>
          <a:xfrm>
            <a:off x="22643216" y="5198556"/>
            <a:ext cx="1501021" cy="4514530"/>
          </a:xfrm>
        </p:spPr>
        <p:txBody>
          <a:bodyPr/>
          <a:lstStyle/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21"/>
          </p:nvPr>
        </p:nvSpPr>
        <p:spPr>
          <a:xfrm>
            <a:off x="22697003" y="3740343"/>
            <a:ext cx="1501021" cy="730250"/>
          </a:xfrm>
        </p:spPr>
        <p:txBody>
          <a:bodyPr>
            <a:normAutofit/>
          </a:bodyPr>
          <a:lstStyle/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22"/>
          </p:nvPr>
        </p:nvSpPr>
        <p:spPr>
          <a:xfrm>
            <a:off x="22697004" y="1422514"/>
            <a:ext cx="1501021" cy="1929723"/>
          </a:xfrm>
        </p:spPr>
        <p:txBody>
          <a:bodyPr/>
          <a:lstStyle/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8" name="Номер слайда 2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9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Заголовок 7">
            <a:extLst>
              <a:ext uri="{FF2B5EF4-FFF2-40B4-BE49-F238E27FC236}">
                <a16:creationId xmlns:a16="http://schemas.microsoft.com/office/drawing/2014/main" id="{03CE4758-E96A-5278-4BA2-C70A919CAE95}"/>
              </a:ext>
            </a:extLst>
          </p:cNvPr>
          <p:cNvSpPr txBox="1">
            <a:spLocks/>
          </p:cNvSpPr>
          <p:nvPr/>
        </p:nvSpPr>
        <p:spPr>
          <a:xfrm>
            <a:off x="23101668" y="11869208"/>
            <a:ext cx="883074" cy="14386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828709" rtl="0" eaLnBrk="1" latinLnBrk="0" hangingPunct="1">
              <a:lnSpc>
                <a:spcPts val="6700"/>
              </a:lnSpc>
              <a:spcBef>
                <a:spcPct val="0"/>
              </a:spcBef>
              <a:buNone/>
              <a:defRPr sz="73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44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5A9F23A-846B-C53B-97CA-B1EE6AA38330}"/>
              </a:ext>
            </a:extLst>
          </p:cNvPr>
          <p:cNvSpPr/>
          <p:nvPr/>
        </p:nvSpPr>
        <p:spPr>
          <a:xfrm>
            <a:off x="1" y="1422514"/>
            <a:ext cx="24382412" cy="1229348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8840BC-4618-AFF9-4164-7B335FCEE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3453" y="1401306"/>
            <a:ext cx="5527075" cy="556689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58B1F3A-6414-1E79-910D-DC46C7F04F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870" y="1462379"/>
            <a:ext cx="5494583" cy="556689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62E42EFC-D901-F933-0C90-8E289BC5E7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2629" y="1453246"/>
            <a:ext cx="5527075" cy="5576029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276BAC18-54BD-B7F5-2B05-4D9771348E4F}"/>
              </a:ext>
            </a:extLst>
          </p:cNvPr>
          <p:cNvSpPr txBox="1"/>
          <p:nvPr/>
        </p:nvSpPr>
        <p:spPr>
          <a:xfrm>
            <a:off x="706673" y="3352237"/>
            <a:ext cx="37459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Изначальное изображение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4078410-E4FD-6266-EC5B-5C154D23A0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8937" y="7136931"/>
            <a:ext cx="5562788" cy="544185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0954903-92E3-D9B4-D03D-1D111C39DF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5298" y="7115387"/>
            <a:ext cx="5494583" cy="542031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A1E41A1-3B4D-DCA2-ECAF-7342088175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3453" y="7040880"/>
            <a:ext cx="5562789" cy="5516362"/>
          </a:xfrm>
          <a:prstGeom prst="rect">
            <a:avLst/>
          </a:prstGeom>
        </p:spPr>
      </p:pic>
      <p:sp>
        <p:nvSpPr>
          <p:cNvPr id="51" name="Заголовок 7">
            <a:extLst>
              <a:ext uri="{FF2B5EF4-FFF2-40B4-BE49-F238E27FC236}">
                <a16:creationId xmlns:a16="http://schemas.microsoft.com/office/drawing/2014/main" id="{A04F8E28-D9AC-8740-D893-0D9BAA039C58}"/>
              </a:ext>
            </a:extLst>
          </p:cNvPr>
          <p:cNvSpPr txBox="1">
            <a:spLocks/>
          </p:cNvSpPr>
          <p:nvPr/>
        </p:nvSpPr>
        <p:spPr>
          <a:xfrm>
            <a:off x="815534" y="8756381"/>
            <a:ext cx="4238863" cy="191340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828709" rtl="0" eaLnBrk="1" latinLnBrk="0" hangingPunct="1">
              <a:lnSpc>
                <a:spcPts val="6700"/>
              </a:lnSpc>
              <a:spcBef>
                <a:spcPct val="0"/>
              </a:spcBef>
              <a:buNone/>
              <a:defRPr sz="73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400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Очищенное изображение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3D0AC21-17CB-2406-ED14-23A09D50B994}"/>
              </a:ext>
            </a:extLst>
          </p:cNvPr>
          <p:cNvCxnSpPr/>
          <p:nvPr/>
        </p:nvCxnSpPr>
        <p:spPr>
          <a:xfrm>
            <a:off x="-1" y="7040880"/>
            <a:ext cx="2438241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Заголовок 7">
            <a:extLst>
              <a:ext uri="{FF2B5EF4-FFF2-40B4-BE49-F238E27FC236}">
                <a16:creationId xmlns:a16="http://schemas.microsoft.com/office/drawing/2014/main" id="{6550880D-1973-7E25-1D80-75EF74DCA9EE}"/>
              </a:ext>
            </a:extLst>
          </p:cNvPr>
          <p:cNvSpPr txBox="1">
            <a:spLocks/>
          </p:cNvSpPr>
          <p:nvPr/>
        </p:nvSpPr>
        <p:spPr>
          <a:xfrm>
            <a:off x="187154" y="12630986"/>
            <a:ext cx="5986230" cy="8140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828709" rtl="0" eaLnBrk="1" latinLnBrk="0" hangingPunct="1">
              <a:lnSpc>
                <a:spcPts val="6700"/>
              </a:lnSpc>
              <a:spcBef>
                <a:spcPct val="0"/>
              </a:spcBef>
              <a:buNone/>
              <a:defRPr sz="73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400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Пройденное время</a:t>
            </a:r>
          </a:p>
        </p:txBody>
      </p:sp>
      <p:sp>
        <p:nvSpPr>
          <p:cNvPr id="56" name="Заголовок 7">
            <a:extLst>
              <a:ext uri="{FF2B5EF4-FFF2-40B4-BE49-F238E27FC236}">
                <a16:creationId xmlns:a16="http://schemas.microsoft.com/office/drawing/2014/main" id="{CD252BF2-FD52-0B3D-31A0-F0C1BD647931}"/>
              </a:ext>
            </a:extLst>
          </p:cNvPr>
          <p:cNvSpPr txBox="1">
            <a:spLocks/>
          </p:cNvSpPr>
          <p:nvPr/>
        </p:nvSpPr>
        <p:spPr>
          <a:xfrm>
            <a:off x="7330937" y="12733924"/>
            <a:ext cx="13455624" cy="8140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828709" rtl="0" eaLnBrk="1" latinLnBrk="0" hangingPunct="1">
              <a:lnSpc>
                <a:spcPts val="6700"/>
              </a:lnSpc>
              <a:spcBef>
                <a:spcPct val="0"/>
              </a:spcBef>
              <a:buNone/>
              <a:defRPr sz="73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400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30 сек.                           2 мин.		             10 мин.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700A4AE-6DB8-1648-3C51-4ED335A0C8D4}"/>
              </a:ext>
            </a:extLst>
          </p:cNvPr>
          <p:cNvCxnSpPr>
            <a:cxnSpLocks/>
          </p:cNvCxnSpPr>
          <p:nvPr/>
        </p:nvCxnSpPr>
        <p:spPr>
          <a:xfrm>
            <a:off x="-184389" y="12630986"/>
            <a:ext cx="2456680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2F10C0A-7F13-E703-24D9-460CD00D9BB0}"/>
              </a:ext>
            </a:extLst>
          </p:cNvPr>
          <p:cNvSpPr txBox="1"/>
          <p:nvPr/>
        </p:nvSpPr>
        <p:spPr>
          <a:xfrm>
            <a:off x="23506151" y="212798"/>
            <a:ext cx="615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61192991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7b046ea12b569ac8bf86d82b576cb1034ccd2f"/>
</p:tagLst>
</file>

<file path=ppt/theme/theme1.xml><?xml version="1.0" encoding="utf-8"?>
<a:theme xmlns:a="http://schemas.openxmlformats.org/drawingml/2006/main" name="Misis">
  <a:themeElements>
    <a:clrScheme name="MISIS">
      <a:dk1>
        <a:sysClr val="windowText" lastClr="000000"/>
      </a:dk1>
      <a:lt1>
        <a:srgbClr val="FFFFFF"/>
      </a:lt1>
      <a:dk2>
        <a:srgbClr val="505569"/>
      </a:dk2>
      <a:lt2>
        <a:srgbClr val="FFFFFF"/>
      </a:lt2>
      <a:accent1>
        <a:srgbClr val="0541F0"/>
      </a:accent1>
      <a:accent2>
        <a:srgbClr val="37EBFF"/>
      </a:accent2>
      <a:accent3>
        <a:srgbClr val="505569"/>
      </a:accent3>
      <a:accent4>
        <a:srgbClr val="0541F0"/>
      </a:accent4>
      <a:accent5>
        <a:srgbClr val="0A1E64"/>
      </a:accent5>
      <a:accent6>
        <a:srgbClr val="0A1E64"/>
      </a:accent6>
      <a:hlink>
        <a:srgbClr val="00B5E2"/>
      </a:hlink>
      <a:folHlink>
        <a:srgbClr val="E4002B"/>
      </a:folHlink>
    </a:clrScheme>
    <a:fontScheme name="Другая 9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7248</TotalTime>
  <Words>608</Words>
  <Application>Microsoft Macintosh PowerPoint</Application>
  <PresentationFormat>Custom</PresentationFormat>
  <Paragraphs>135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Times New Roman</vt:lpstr>
      <vt:lpstr>TT Norms Pro Medium</vt:lpstr>
      <vt:lpstr>Calibri</vt:lpstr>
      <vt:lpstr>Wingdings</vt:lpstr>
      <vt:lpstr>TT Norms Pro</vt:lpstr>
      <vt:lpstr>Tahoma</vt:lpstr>
      <vt:lpstr>Misis</vt:lpstr>
      <vt:lpstr>Математическое моделирование распределения яркости по сцене и реалистический вывод синтетического изображения</vt:lpstr>
      <vt:lpstr>Актуальность исследования</vt:lpstr>
      <vt:lpstr>PowerPoint Presentation</vt:lpstr>
      <vt:lpstr>Методы моделирования освещения</vt:lpstr>
      <vt:lpstr>Работа локальных оценок метода Монте-Карло</vt:lpstr>
      <vt:lpstr>Сравнение алгоритма локальной оценки</vt:lpstr>
      <vt:lpstr>Преимущества библиотеки Intel Open Image Denoise</vt:lpstr>
      <vt:lpstr>Добавление локальной оценки в части расчёта света </vt:lpstr>
      <vt:lpstr>Демонстрация работы денойзинга </vt:lpstr>
      <vt:lpstr>Эффективность денойзинга</vt:lpstr>
      <vt:lpstr>Использованные инструменты  </vt:lpstr>
      <vt:lpstr>Итоги работы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ДД</dc:creator>
  <cp:lastModifiedBy>Andrey Stashev</cp:lastModifiedBy>
  <cp:revision>105</cp:revision>
  <dcterms:created xsi:type="dcterms:W3CDTF">2022-07-26T11:52:44Z</dcterms:created>
  <dcterms:modified xsi:type="dcterms:W3CDTF">2024-06-09T13:49:41Z</dcterms:modified>
</cp:coreProperties>
</file>

<file path=docProps/thumbnail.jpeg>
</file>